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7" r:id="rId5"/>
    <p:sldId id="269" r:id="rId6"/>
    <p:sldId id="270" r:id="rId7"/>
    <p:sldId id="271" r:id="rId8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4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 snapToGrid="0">
      <p:cViewPr varScale="1">
        <p:scale>
          <a:sx n="93" d="100"/>
          <a:sy n="93" d="100"/>
        </p:scale>
        <p:origin x="78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E21A8-7992-451C-9A8E-882FBF54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446CE0-7E67-45CF-ABE3-2D809B53B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7A5E8-6E07-469E-A4C7-D26E774D9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113D-1213-4BD8-B0A0-71AAE8EDE637}" type="datetimeFigureOut">
              <a:rPr lang="en-US" smtClean="0"/>
              <a:pPr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2FB6E-F2DE-41F6-8ED2-16FABF73B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C616D-5D21-48E0-A947-8CF6DB7DE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BFA-DABF-4B45-B32C-2C7EC9610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CCA79-579A-4B48-8404-F1A6A4D30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009CE9-4F0D-4335-8DB5-26C44FAA1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6939-63F0-4930-88F0-1683BCEFE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113D-1213-4BD8-B0A0-71AAE8EDE637}" type="datetimeFigureOut">
              <a:rPr lang="en-US" smtClean="0"/>
              <a:pPr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A1DF4-44C1-4086-883C-B2BF099F7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B25A0-2BB5-4397-803F-59960299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BFA-DABF-4B45-B32C-2C7EC9610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54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FA15A9-C97A-40C0-AEE4-CED947CA96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5314D3-30DC-4C51-9FB1-EA7C3B4EA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274AC-7E0E-41F9-AD45-BC0F5E083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113D-1213-4BD8-B0A0-71AAE8EDE637}" type="datetimeFigureOut">
              <a:rPr lang="en-US" smtClean="0"/>
              <a:pPr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04E0-691A-4E7F-B119-BA0F0F65C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8395E-F107-49D8-908B-ECAF208E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BFA-DABF-4B45-B32C-2C7EC9610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69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t2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 flipV="1">
            <a:off x="0" y="-15172"/>
            <a:ext cx="12192000" cy="424405"/>
          </a:xfrm>
          <a:prstGeom prst="rect">
            <a:avLst/>
          </a:prstGeom>
        </p:spPr>
      </p:pic>
      <p:pic>
        <p:nvPicPr>
          <p:cNvPr id="6" name="Picture 5" descr="set2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6448827"/>
            <a:ext cx="12192000" cy="4244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44589D-3EBD-46EA-A4EF-3F58B8E0A1C6}"/>
              </a:ext>
            </a:extLst>
          </p:cNvPr>
          <p:cNvSpPr txBox="1"/>
          <p:nvPr userDrawn="1"/>
        </p:nvSpPr>
        <p:spPr>
          <a:xfrm>
            <a:off x="1613072" y="35328"/>
            <a:ext cx="9548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</a:rPr>
              <a:t>OLC Registration and Login Instructions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21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3416A-4007-4163-AD9B-47AE00553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7805C-A325-4FE0-B10F-8976AD822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C9452-B903-4437-8016-058EDD2C7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113D-1213-4BD8-B0A0-71AAE8EDE637}" type="datetimeFigureOut">
              <a:rPr lang="en-US" smtClean="0"/>
              <a:pPr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3552D-5DC0-43F4-ADBA-618A07947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337B6-932D-4328-AE59-DC91379E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BFA-DABF-4B45-B32C-2C7EC9610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46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5BF9C-E516-41E8-93FA-7C50FB2AC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3C000-B9EB-47E8-AE6C-BFDD5ED597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821640-1B63-44F2-BE15-FFC399E82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D599E-9696-4F3A-8A38-2C7B688A0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113D-1213-4BD8-B0A0-71AAE8EDE637}" type="datetimeFigureOut">
              <a:rPr lang="en-US" smtClean="0"/>
              <a:pPr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10370-24B2-40AC-B5E5-908E7E83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D17A5-453E-4607-A97D-7A31ECB0F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BFA-DABF-4B45-B32C-2C7EC9610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58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4BE3D-33C9-46BA-8D93-0123EB8D0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2ECFD-EBD1-421E-898B-5B85C1507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B6940-9024-427F-AFF1-4230F4474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37680B-D724-46D1-9A90-BA52A65151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5010E6-97A2-4D56-AD47-BE1BE9306B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FA9AC9-0C58-4BFA-AAD0-6F644ABB4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113D-1213-4BD8-B0A0-71AAE8EDE637}" type="datetimeFigureOut">
              <a:rPr lang="en-US" smtClean="0"/>
              <a:pPr/>
              <a:t>4/25/23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748676-CA8C-4523-8050-DB52737D7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EFDF2E-F377-4B89-8FA4-DFF88BD39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BFA-DABF-4B45-B32C-2C7EC9610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0C909-9218-4D0C-B942-76B3E7D4B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5D0C91-E2B8-4B60-BDDD-9FC5EB2F4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113D-1213-4BD8-B0A0-71AAE8EDE637}" type="datetimeFigureOut">
              <a:rPr lang="en-US" smtClean="0"/>
              <a:pPr/>
              <a:t>4/25/23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D72C81-635C-4B50-8CF1-D62D030F5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9E788B-2380-43DD-87CC-75138E52B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BFA-DABF-4B45-B32C-2C7EC9610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48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6F7848-86FC-41EF-AAF9-3FE7068F2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113D-1213-4BD8-B0A0-71AAE8EDE637}" type="datetimeFigureOut">
              <a:rPr lang="en-US" smtClean="0"/>
              <a:pPr/>
              <a:t>4/25/23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9745AE-10AF-4FC9-965C-2EFAA459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2E1D2-1F0A-4A58-9947-E26554C33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BFA-DABF-4B45-B32C-2C7EC9610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26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94850-206A-4EFB-8388-F9E1F7BDD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4E621-6193-4749-B0FE-04AA63C8E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9AF09-1A68-4F39-B051-F8EE93136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899043-813F-48F6-8446-E6FEB1595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113D-1213-4BD8-B0A0-71AAE8EDE637}" type="datetimeFigureOut">
              <a:rPr lang="en-US" smtClean="0"/>
              <a:pPr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E4D4B3-D29B-4DF6-811B-B4EF0457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56285-6C50-4E57-AD59-73A7A44E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BFA-DABF-4B45-B32C-2C7EC9610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0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56484-9E26-4936-AE14-3E55CF1FA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4E5962-D5D1-4803-A0FD-ED784AA1A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C85A64-8EF9-4C53-8C80-3E6394899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32406-2837-4112-8AAC-DDB5CEC14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113D-1213-4BD8-B0A0-71AAE8EDE637}" type="datetimeFigureOut">
              <a:rPr lang="en-US" smtClean="0"/>
              <a:pPr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7A23B-70CA-4F50-AE47-62A5AE705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DE61D4-C154-44C8-9983-953AC823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BFA-DABF-4B45-B32C-2C7EC9610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82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723C83-52AC-4C7F-86C7-AD3A04BB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9F3BD-CA5C-4DBE-820F-2A0C68970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58089-F6DD-4896-A110-92E3DA8BE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D113D-1213-4BD8-B0A0-71AAE8EDE637}" type="datetimeFigureOut">
              <a:rPr lang="en-US" smtClean="0"/>
              <a:pPr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DAE4F-6447-445D-924B-069AA83C4A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A048A-2ABC-428E-8AE3-D9CEE5029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2FBFA-DABF-4B45-B32C-2C7EC9610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3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lc.worldbank.org/content/les-fondements-de-lapprentissage" TargetMode="External"/><Relationship Id="rId2" Type="http://schemas.openxmlformats.org/officeDocument/2006/relationships/hyperlink" Target="https://wbg.edcast.com/insights/foundations-of-learn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bg.edcast.com/insights/ECL-25ff0595-8cc2-401a-b937-72607ff0732a" TargetMode="External"/><Relationship Id="rId4" Type="http://schemas.openxmlformats.org/officeDocument/2006/relationships/hyperlink" Target="https://wbg.edcast.com/insights/ECL-1bef9cb2-7e4b-4a1a-bcc6-992994d2a77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B34D80D-C7B5-4DD5-B203-A917EA867B15}"/>
              </a:ext>
            </a:extLst>
          </p:cNvPr>
          <p:cNvSpPr txBox="1"/>
          <p:nvPr/>
        </p:nvSpPr>
        <p:spPr>
          <a:xfrm>
            <a:off x="3295135" y="5939480"/>
            <a:ext cx="1565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User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Sign-up &amp; login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C5348F-7B0B-4CC5-A861-280E3BB2D15D}"/>
              </a:ext>
            </a:extLst>
          </p:cNvPr>
          <p:cNvSpPr txBox="1"/>
          <p:nvPr/>
        </p:nvSpPr>
        <p:spPr>
          <a:xfrm>
            <a:off x="5754130" y="5939479"/>
            <a:ext cx="1565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user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1506" y="1550519"/>
            <a:ext cx="7768986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4000" b="1" dirty="0"/>
              <a:t>Taking Grow Learn Connect Courses</a:t>
            </a:r>
          </a:p>
          <a:p>
            <a:pPr algn="ctr"/>
            <a:r>
              <a:rPr lang="en-IN" sz="4000" b="1" dirty="0"/>
              <a:t>on the WBG </a:t>
            </a:r>
            <a:r>
              <a:rPr lang="en-IN" sz="4000" b="1" dirty="0" err="1"/>
              <a:t>Edcast</a:t>
            </a:r>
            <a:r>
              <a:rPr lang="en-IN" sz="4000" b="1" dirty="0"/>
              <a:t> Platform</a:t>
            </a:r>
          </a:p>
          <a:p>
            <a:pPr algn="ctr"/>
            <a:endParaRPr lang="en-IN" sz="2800" b="1" dirty="0"/>
          </a:p>
          <a:p>
            <a:pPr algn="ctr"/>
            <a:r>
              <a:rPr lang="en-IN" sz="2800" b="1" dirty="0"/>
              <a:t> Registration and Login Instructions</a:t>
            </a:r>
          </a:p>
          <a:p>
            <a:pPr algn="ctr"/>
            <a:endParaRPr lang="en-IN" sz="2800" dirty="0"/>
          </a:p>
        </p:txBody>
      </p:sp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485321" y="5579165"/>
            <a:ext cx="3706680" cy="12665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711B43-CBC9-4B19-A75D-82F72457B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8" y="5765684"/>
            <a:ext cx="2367170" cy="970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2637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6544F69-58AD-44B0-A136-8496FFF310E5}"/>
              </a:ext>
            </a:extLst>
          </p:cNvPr>
          <p:cNvSpPr txBox="1"/>
          <p:nvPr/>
        </p:nvSpPr>
        <p:spPr>
          <a:xfrm>
            <a:off x="94445" y="565493"/>
            <a:ext cx="1200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dirty="0"/>
              <a:t>Once you click on the course link on the GLC website, you will be taken to the hosting platform – WBG </a:t>
            </a:r>
            <a:r>
              <a:rPr lang="en-IN" dirty="0" err="1"/>
              <a:t>Edcast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1A5660-818E-45BD-A980-8A24FE7EE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627" y="1211824"/>
            <a:ext cx="10123936" cy="47409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8320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1" y="1717384"/>
            <a:ext cx="9498140" cy="441531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1CEA36-A427-49F0-BAD5-5883E1A46A7E}"/>
              </a:ext>
            </a:extLst>
          </p:cNvPr>
          <p:cNvSpPr txBox="1"/>
          <p:nvPr/>
        </p:nvSpPr>
        <p:spPr>
          <a:xfrm>
            <a:off x="171566" y="619285"/>
            <a:ext cx="1219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You will be redirected to the screen below with the option to  log in and also to Create Account. If you already have an </a:t>
            </a:r>
            <a:r>
              <a:rPr lang="en-US" dirty="0" err="1"/>
              <a:t>Edcast</a:t>
            </a:r>
            <a:r>
              <a:rPr lang="en-US" dirty="0"/>
              <a:t> or GLC account, you can directly sign in. To create an account, click on “Create Account”. </a:t>
            </a:r>
          </a:p>
        </p:txBody>
      </p:sp>
    </p:spTree>
    <p:extLst>
      <p:ext uri="{BB962C8B-B14F-4D97-AF65-F5344CB8AC3E}">
        <p14:creationId xmlns:p14="http://schemas.microsoft.com/office/powerpoint/2010/main" val="4220134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1CEA36-A427-49F0-BAD5-5883E1A46A7E}"/>
              </a:ext>
            </a:extLst>
          </p:cNvPr>
          <p:cNvSpPr txBox="1"/>
          <p:nvPr/>
        </p:nvSpPr>
        <p:spPr>
          <a:xfrm>
            <a:off x="337780" y="467079"/>
            <a:ext cx="1151643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  In the sign-in form, provide an email and click on the button “Send Verification Code”. Then </a:t>
            </a:r>
            <a:r>
              <a:rPr lang="en-IN" dirty="0"/>
              <a:t>access your personal email account, where you should have received an email with a code.</a:t>
            </a:r>
            <a:r>
              <a:rPr lang="en-US" dirty="0"/>
              <a:t> The email would be from Microsoft on behalf of The World Bank Group.</a:t>
            </a:r>
          </a:p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90DAE5-EB94-4E66-B82E-815AF3C7F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1542696"/>
            <a:ext cx="1107757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57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1CEA36-A427-49F0-BAD5-5883E1A46A7E}"/>
              </a:ext>
            </a:extLst>
          </p:cNvPr>
          <p:cNvSpPr txBox="1"/>
          <p:nvPr/>
        </p:nvSpPr>
        <p:spPr>
          <a:xfrm>
            <a:off x="261224" y="681038"/>
            <a:ext cx="1193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4. Enter the verification code and click on “Verify Code”.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37E34E-4A6F-48BB-A875-163CA1CD1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50" y="1290637"/>
            <a:ext cx="877252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3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429B03-C517-41B0-B25A-5346D51E6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853" y="1212490"/>
            <a:ext cx="7604055" cy="51481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198536-72E4-43F6-AE45-018654459373}"/>
              </a:ext>
            </a:extLst>
          </p:cNvPr>
          <p:cNvSpPr txBox="1"/>
          <p:nvPr/>
        </p:nvSpPr>
        <p:spPr>
          <a:xfrm>
            <a:off x="217315" y="411646"/>
            <a:ext cx="11463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5. Once the </a:t>
            </a:r>
            <a:r>
              <a:rPr lang="en-US" dirty="0"/>
              <a:t>code is validated, fill in the remaining fields, such as password, first name, last name, etc., and click on the Create button. Your password must have at least 3 of the following: a lowercase letter, an uppercase letter, a number, and a symbol.</a:t>
            </a:r>
          </a:p>
        </p:txBody>
      </p:sp>
    </p:spTree>
    <p:extLst>
      <p:ext uri="{BB962C8B-B14F-4D97-AF65-F5344CB8AC3E}">
        <p14:creationId xmlns:p14="http://schemas.microsoft.com/office/powerpoint/2010/main" val="1695326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1CEA36-A427-49F0-BAD5-5883E1A46A7E}"/>
              </a:ext>
            </a:extLst>
          </p:cNvPr>
          <p:cNvSpPr txBox="1"/>
          <p:nvPr/>
        </p:nvSpPr>
        <p:spPr>
          <a:xfrm>
            <a:off x="261224" y="552426"/>
            <a:ext cx="119307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6. If you’re not immediately taken back to the GLC courses on </a:t>
            </a:r>
            <a:r>
              <a:rPr lang="en-US" dirty="0" err="1"/>
              <a:t>Edcast</a:t>
            </a:r>
            <a:r>
              <a:rPr lang="en-US" dirty="0"/>
              <a:t>, you can search for them by course names or you can enter the following </a:t>
            </a:r>
            <a:r>
              <a:rPr lang="en-US" dirty="0" err="1"/>
              <a:t>urls</a:t>
            </a:r>
            <a:r>
              <a:rPr lang="en-US" dirty="0"/>
              <a:t> into the address line: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Foundations of Learning (English): </a:t>
            </a:r>
            <a:r>
              <a:rPr lang="en-US" dirty="0">
                <a:hlinkClick r:id="rId2"/>
              </a:rPr>
              <a:t>https://wbg.edcast.com/insights/foundations-of-learning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Foundations of Learning (French): </a:t>
            </a:r>
            <a:r>
              <a:rPr lang="en-US" dirty="0">
                <a:hlinkClick r:id="rId3"/>
              </a:rPr>
              <a:t>https://olc.worldbank.org/content/les-fondements-de-lapprentissage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Finding your Path for Facilitation (English): </a:t>
            </a:r>
            <a:r>
              <a:rPr lang="en-US" dirty="0">
                <a:hlinkClick r:id="rId4"/>
              </a:rPr>
              <a:t>https://wbg.edcast.com/insights/ECL-1bef9cb2-7e4b-4a1a-bcc6-992994d2a772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Finding your Path for Facilitation (French): </a:t>
            </a:r>
            <a:r>
              <a:rPr lang="en-US" dirty="0">
                <a:hlinkClick r:id="rId5"/>
              </a:rPr>
              <a:t>https://wbg.edcast.com</a:t>
            </a:r>
            <a:r>
              <a:rPr lang="en-US">
                <a:hlinkClick r:id="rId5"/>
              </a:rPr>
              <a:t>/insights/ECL-25ff0595-8cc2-401a-b937-72607ff0732a</a:t>
            </a:r>
            <a:r>
              <a:rPr lang="en-US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More courses will be added soon. Stay tuned.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HAPPY LEARNING WITH GROW LEARN CONNECT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3431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92D05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342</Words>
  <Application>Microsoft Macintosh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Jiao Dan Du</dc:creator>
  <cp:lastModifiedBy>Bondarenko, Yuliya</cp:lastModifiedBy>
  <cp:revision>72</cp:revision>
  <dcterms:created xsi:type="dcterms:W3CDTF">2018-06-21T17:51:06Z</dcterms:created>
  <dcterms:modified xsi:type="dcterms:W3CDTF">2023-04-25T13:41:32Z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C90CA65F-DBE6-405F-A414-E473404882FE</vt:lpwstr>
  </property>
  <property fmtid="{D5CDD505-2E9C-101B-9397-08002B2CF9AE}" pid="3" name="ArticulatePath">
    <vt:lpwstr>Presentation2</vt:lpwstr>
  </property>
</Properties>
</file>