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67" r:id="rId2"/>
    <p:sldId id="264" r:id="rId3"/>
    <p:sldId id="256" r:id="rId4"/>
    <p:sldId id="261" r:id="rId5"/>
    <p:sldId id="258" r:id="rId6"/>
    <p:sldId id="259" r:id="rId7"/>
    <p:sldId id="260"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CCFFFF"/>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49D3AF-E482-4523-A6B3-E3EC9A4A1A48}" v="139" dt="2022-03-17T05:42:04.321"/>
    <p1510:client id="{3572B156-BB03-485C-C576-6B34BCCA91EF}" v="353" dt="2022-03-17T08:06:50.335"/>
    <p1510:client id="{4E44FB3C-E114-0FBF-8B98-22BDD27CA615}" v="3" dt="2022-03-17T07:45:31.690"/>
    <p1510:client id="{AAF8454F-0BED-4C9B-B8CB-A9158E5AE0A4}" v="1" dt="2022-03-17T08:15:32.356"/>
    <p1510:client id="{BB778504-4E36-8EF2-9A9D-18519361633D}" v="2" dt="2022-03-17T06:04:00.903"/>
    <p1510:client id="{DC91CA72-C5AC-D694-6FBA-D28322F1C64F}" v="143" dt="2022-03-17T07:58:47.449"/>
    <p1510:client id="{E28FF667-0CC3-4203-8694-5F513422B036}" v="1" dt="2022-03-17T08:28:39.3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1563" autoAdjust="0"/>
  </p:normalViewPr>
  <p:slideViewPr>
    <p:cSldViewPr snapToGrid="0">
      <p:cViewPr varScale="1">
        <p:scale>
          <a:sx n="51" d="100"/>
          <a:sy n="51" d="100"/>
        </p:scale>
        <p:origin x="1476"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murdhi Lakshani Perera" userId="36e505aa-a74f-4485-accc-006e655a90c7" providerId="ADAL" clId="{E28FF667-0CC3-4203-8694-5F513422B036}"/>
    <pc:docChg chg="sldOrd">
      <pc:chgData name="Samurdhi Lakshani Perera" userId="36e505aa-a74f-4485-accc-006e655a90c7" providerId="ADAL" clId="{E28FF667-0CC3-4203-8694-5F513422B036}" dt="2022-03-17T08:28:39.313" v="0" actId="20578"/>
      <pc:docMkLst>
        <pc:docMk/>
      </pc:docMkLst>
      <pc:sldChg chg="ord">
        <pc:chgData name="Samurdhi Lakshani Perera" userId="36e505aa-a74f-4485-accc-006e655a90c7" providerId="ADAL" clId="{E28FF667-0CC3-4203-8694-5F513422B036}" dt="2022-03-17T08:28:39.313" v="0" actId="20578"/>
        <pc:sldMkLst>
          <pc:docMk/>
          <pc:sldMk cId="1443514382" sldId="261"/>
        </pc:sldMkLst>
      </pc:sldChg>
    </pc:docChg>
  </pc:docChgLst>
  <pc:docChgLst>
    <pc:chgData name="Samurdhi Lakshani Perera" userId="S::slperera@ifc.org::36e505aa-a74f-4485-accc-006e655a90c7" providerId="AD" clId="Web-{BB778504-4E36-8EF2-9A9D-18519361633D}"/>
    <pc:docChg chg="modSld">
      <pc:chgData name="Samurdhi Lakshani Perera" userId="S::slperera@ifc.org::36e505aa-a74f-4485-accc-006e655a90c7" providerId="AD" clId="Web-{BB778504-4E36-8EF2-9A9D-18519361633D}" dt="2022-03-17T06:04:00.903" v="1" actId="1076"/>
      <pc:docMkLst>
        <pc:docMk/>
      </pc:docMkLst>
      <pc:sldChg chg="modSp">
        <pc:chgData name="Samurdhi Lakshani Perera" userId="S::slperera@ifc.org::36e505aa-a74f-4485-accc-006e655a90c7" providerId="AD" clId="Web-{BB778504-4E36-8EF2-9A9D-18519361633D}" dt="2022-03-17T06:04:00.903" v="1" actId="1076"/>
        <pc:sldMkLst>
          <pc:docMk/>
          <pc:sldMk cId="2385986177" sldId="266"/>
        </pc:sldMkLst>
        <pc:picChg chg="mod">
          <ac:chgData name="Samurdhi Lakshani Perera" userId="S::slperera@ifc.org::36e505aa-a74f-4485-accc-006e655a90c7" providerId="AD" clId="Web-{BB778504-4E36-8EF2-9A9D-18519361633D}" dt="2022-03-17T06:04:00.903" v="1" actId="1076"/>
          <ac:picMkLst>
            <pc:docMk/>
            <pc:sldMk cId="2385986177" sldId="266"/>
            <ac:picMk id="38" creationId="{3AE9969D-855C-4C9C-8734-C5C228346B6C}"/>
          </ac:picMkLst>
        </pc:picChg>
      </pc:sldChg>
    </pc:docChg>
  </pc:docChgLst>
  <pc:docChgLst>
    <pc:chgData name="Sarah Twigg" userId="39c9b91c-3196-4886-b399-2a02c5da8850" providerId="ADAL" clId="{AAF8454F-0BED-4C9B-B8CB-A9158E5AE0A4}"/>
    <pc:docChg chg="delSld">
      <pc:chgData name="Sarah Twigg" userId="39c9b91c-3196-4886-b399-2a02c5da8850" providerId="ADAL" clId="{AAF8454F-0BED-4C9B-B8CB-A9158E5AE0A4}" dt="2022-03-17T08:15:32.357" v="0" actId="47"/>
      <pc:docMkLst>
        <pc:docMk/>
      </pc:docMkLst>
      <pc:sldChg chg="del">
        <pc:chgData name="Sarah Twigg" userId="39c9b91c-3196-4886-b399-2a02c5da8850" providerId="ADAL" clId="{AAF8454F-0BED-4C9B-B8CB-A9158E5AE0A4}" dt="2022-03-17T08:15:32.357" v="0" actId="47"/>
        <pc:sldMkLst>
          <pc:docMk/>
          <pc:sldMk cId="366150769" sldId="262"/>
        </pc:sldMkLst>
      </pc:sldChg>
    </pc:docChg>
  </pc:docChgLst>
  <pc:docChgLst>
    <pc:chgData name="Sarah Twigg" userId="S::stwigg@ifc.org::39c9b91c-3196-4886-b399-2a02c5da8850" providerId="AD" clId="Web-{DC91CA72-C5AC-D694-6FBA-D28322F1C64F}"/>
    <pc:docChg chg="delSld modSld">
      <pc:chgData name="Sarah Twigg" userId="S::stwigg@ifc.org::39c9b91c-3196-4886-b399-2a02c5da8850" providerId="AD" clId="Web-{DC91CA72-C5AC-D694-6FBA-D28322F1C64F}" dt="2022-03-17T07:58:47.449" v="74"/>
      <pc:docMkLst>
        <pc:docMk/>
      </pc:docMkLst>
      <pc:sldChg chg="modSp">
        <pc:chgData name="Sarah Twigg" userId="S::stwigg@ifc.org::39c9b91c-3196-4886-b399-2a02c5da8850" providerId="AD" clId="Web-{DC91CA72-C5AC-D694-6FBA-D28322F1C64F}" dt="2022-03-17T07:57:22.668" v="73" actId="20577"/>
        <pc:sldMkLst>
          <pc:docMk/>
          <pc:sldMk cId="1778977006" sldId="256"/>
        </pc:sldMkLst>
        <pc:spChg chg="mod">
          <ac:chgData name="Sarah Twigg" userId="S::stwigg@ifc.org::39c9b91c-3196-4886-b399-2a02c5da8850" providerId="AD" clId="Web-{DC91CA72-C5AC-D694-6FBA-D28322F1C64F}" dt="2022-03-17T07:57:22.668" v="73" actId="20577"/>
          <ac:spMkLst>
            <pc:docMk/>
            <pc:sldMk cId="1778977006" sldId="256"/>
            <ac:spMk id="5" creationId="{26D64496-8EBF-41F3-AC74-50638A903C37}"/>
          </ac:spMkLst>
        </pc:spChg>
        <pc:graphicFrameChg chg="mod modGraphic">
          <ac:chgData name="Sarah Twigg" userId="S::stwigg@ifc.org::39c9b91c-3196-4886-b399-2a02c5da8850" providerId="AD" clId="Web-{DC91CA72-C5AC-D694-6FBA-D28322F1C64F}" dt="2022-03-17T07:56:54.497" v="27"/>
          <ac:graphicFrameMkLst>
            <pc:docMk/>
            <pc:sldMk cId="1778977006" sldId="256"/>
            <ac:graphicFrameMk id="16" creationId="{482B9973-A6FD-43D4-B819-AACF7D719CF4}"/>
          </ac:graphicFrameMkLst>
        </pc:graphicFrameChg>
      </pc:sldChg>
      <pc:sldChg chg="modSp">
        <pc:chgData name="Sarah Twigg" userId="S::stwigg@ifc.org::39c9b91c-3196-4886-b399-2a02c5da8850" providerId="AD" clId="Web-{DC91CA72-C5AC-D694-6FBA-D28322F1C64F}" dt="2022-03-17T06:00:26.727" v="17" actId="20577"/>
        <pc:sldMkLst>
          <pc:docMk/>
          <pc:sldMk cId="20223555" sldId="258"/>
        </pc:sldMkLst>
        <pc:spChg chg="mod">
          <ac:chgData name="Sarah Twigg" userId="S::stwigg@ifc.org::39c9b91c-3196-4886-b399-2a02c5da8850" providerId="AD" clId="Web-{DC91CA72-C5AC-D694-6FBA-D28322F1C64F}" dt="2022-03-17T06:00:26.727" v="17" actId="20577"/>
          <ac:spMkLst>
            <pc:docMk/>
            <pc:sldMk cId="20223555" sldId="258"/>
            <ac:spMk id="3" creationId="{8DE303C3-4EB2-4BDD-AA0E-2806792FF9EF}"/>
          </ac:spMkLst>
        </pc:spChg>
      </pc:sldChg>
      <pc:sldChg chg="modSp">
        <pc:chgData name="Sarah Twigg" userId="S::stwigg@ifc.org::39c9b91c-3196-4886-b399-2a02c5da8850" providerId="AD" clId="Web-{DC91CA72-C5AC-D694-6FBA-D28322F1C64F}" dt="2022-03-17T05:59:57.461" v="12" actId="20577"/>
        <pc:sldMkLst>
          <pc:docMk/>
          <pc:sldMk cId="2120742537" sldId="264"/>
        </pc:sldMkLst>
        <pc:spChg chg="mod">
          <ac:chgData name="Sarah Twigg" userId="S::stwigg@ifc.org::39c9b91c-3196-4886-b399-2a02c5da8850" providerId="AD" clId="Web-{DC91CA72-C5AC-D694-6FBA-D28322F1C64F}" dt="2022-03-17T05:59:57.461" v="12" actId="20577"/>
          <ac:spMkLst>
            <pc:docMk/>
            <pc:sldMk cId="2120742537" sldId="264"/>
            <ac:spMk id="4" creationId="{F6B16B4D-0666-444B-8025-AD4AAF6595F1}"/>
          </ac:spMkLst>
        </pc:spChg>
      </pc:sldChg>
      <pc:sldChg chg="del">
        <pc:chgData name="Sarah Twigg" userId="S::stwigg@ifc.org::39c9b91c-3196-4886-b399-2a02c5da8850" providerId="AD" clId="Web-{DC91CA72-C5AC-D694-6FBA-D28322F1C64F}" dt="2022-03-17T07:58:47.449" v="74"/>
        <pc:sldMkLst>
          <pc:docMk/>
          <pc:sldMk cId="2385986177" sldId="266"/>
        </pc:sldMkLst>
      </pc:sldChg>
    </pc:docChg>
  </pc:docChgLst>
  <pc:docChgLst>
    <pc:chgData name="Samurdhi Lakshani Perera" userId="36e505aa-a74f-4485-accc-006e655a90c7" providerId="ADAL" clId="{0649D3AF-E482-4523-A6B3-E3EC9A4A1A48}"/>
    <pc:docChg chg="custSel addSld modSld sldOrd">
      <pc:chgData name="Samurdhi Lakshani Perera" userId="36e505aa-a74f-4485-accc-006e655a90c7" providerId="ADAL" clId="{0649D3AF-E482-4523-A6B3-E3EC9A4A1A48}" dt="2022-03-17T05:42:11.415" v="153" actId="1076"/>
      <pc:docMkLst>
        <pc:docMk/>
      </pc:docMkLst>
      <pc:sldChg chg="addSp delSp modSp new mod ord setBg modAnim">
        <pc:chgData name="Samurdhi Lakshani Perera" userId="36e505aa-a74f-4485-accc-006e655a90c7" providerId="ADAL" clId="{0649D3AF-E482-4523-A6B3-E3EC9A4A1A48}" dt="2022-03-17T05:42:11.415" v="153" actId="1076"/>
        <pc:sldMkLst>
          <pc:docMk/>
          <pc:sldMk cId="2932154470" sldId="267"/>
        </pc:sldMkLst>
        <pc:spChg chg="del">
          <ac:chgData name="Samurdhi Lakshani Perera" userId="36e505aa-a74f-4485-accc-006e655a90c7" providerId="ADAL" clId="{0649D3AF-E482-4523-A6B3-E3EC9A4A1A48}" dt="2022-03-17T05:38:34.483" v="3" actId="478"/>
          <ac:spMkLst>
            <pc:docMk/>
            <pc:sldMk cId="2932154470" sldId="267"/>
            <ac:spMk id="2" creationId="{83E86DE0-AEB3-4F35-83C4-37E084458AAC}"/>
          </ac:spMkLst>
        </pc:spChg>
        <pc:spChg chg="del">
          <ac:chgData name="Samurdhi Lakshani Perera" userId="36e505aa-a74f-4485-accc-006e655a90c7" providerId="ADAL" clId="{0649D3AF-E482-4523-A6B3-E3EC9A4A1A48}" dt="2022-03-17T05:38:36.390" v="4" actId="478"/>
          <ac:spMkLst>
            <pc:docMk/>
            <pc:sldMk cId="2932154470" sldId="267"/>
            <ac:spMk id="3" creationId="{CAF1CD19-21A7-4E69-B19E-E4AFF7536877}"/>
          </ac:spMkLst>
        </pc:spChg>
        <pc:spChg chg="add mod">
          <ac:chgData name="Samurdhi Lakshani Perera" userId="36e505aa-a74f-4485-accc-006e655a90c7" providerId="ADAL" clId="{0649D3AF-E482-4523-A6B3-E3EC9A4A1A48}" dt="2022-03-17T05:38:44.413" v="5"/>
          <ac:spMkLst>
            <pc:docMk/>
            <pc:sldMk cId="2932154470" sldId="267"/>
            <ac:spMk id="4" creationId="{D1396E58-F0EF-4F3D-BA79-4DC11D10C17A}"/>
          </ac:spMkLst>
        </pc:spChg>
        <pc:spChg chg="add mod">
          <ac:chgData name="Samurdhi Lakshani Perera" userId="36e505aa-a74f-4485-accc-006e655a90c7" providerId="ADAL" clId="{0649D3AF-E482-4523-A6B3-E3EC9A4A1A48}" dt="2022-03-17T05:41:58.207" v="146" actId="1076"/>
          <ac:spMkLst>
            <pc:docMk/>
            <pc:sldMk cId="2932154470" sldId="267"/>
            <ac:spMk id="8" creationId="{6C43E0FE-9AA9-4C4B-8134-3197ACCC187D}"/>
          </ac:spMkLst>
        </pc:spChg>
        <pc:spChg chg="add mod">
          <ac:chgData name="Samurdhi Lakshani Perera" userId="36e505aa-a74f-4485-accc-006e655a90c7" providerId="ADAL" clId="{0649D3AF-E482-4523-A6B3-E3EC9A4A1A48}" dt="2022-03-17T05:42:04.321" v="151" actId="20577"/>
          <ac:spMkLst>
            <pc:docMk/>
            <pc:sldMk cId="2932154470" sldId="267"/>
            <ac:spMk id="10" creationId="{4E14C2E1-411E-4539-9D62-410CD784BA30}"/>
          </ac:spMkLst>
        </pc:spChg>
        <pc:spChg chg="add mod">
          <ac:chgData name="Samurdhi Lakshani Perera" userId="36e505aa-a74f-4485-accc-006e655a90c7" providerId="ADAL" clId="{0649D3AF-E482-4523-A6B3-E3EC9A4A1A48}" dt="2022-03-17T05:41:48.863" v="145" actId="1076"/>
          <ac:spMkLst>
            <pc:docMk/>
            <pc:sldMk cId="2932154470" sldId="267"/>
            <ac:spMk id="11" creationId="{BDD12AE0-B0F9-4CC3-9FB9-A11AAA545749}"/>
          </ac:spMkLst>
        </pc:spChg>
        <pc:picChg chg="add mod">
          <ac:chgData name="Samurdhi Lakshani Perera" userId="36e505aa-a74f-4485-accc-006e655a90c7" providerId="ADAL" clId="{0649D3AF-E482-4523-A6B3-E3EC9A4A1A48}" dt="2022-03-17T05:42:11.415" v="153" actId="1076"/>
          <ac:picMkLst>
            <pc:docMk/>
            <pc:sldMk cId="2932154470" sldId="267"/>
            <ac:picMk id="5" creationId="{5D14E40A-AF1F-48B6-8E08-9D8453780779}"/>
          </ac:picMkLst>
        </pc:picChg>
        <pc:picChg chg="add del mod">
          <ac:chgData name="Samurdhi Lakshani Perera" userId="36e505aa-a74f-4485-accc-006e655a90c7" providerId="ADAL" clId="{0649D3AF-E482-4523-A6B3-E3EC9A4A1A48}" dt="2022-03-17T05:40:26.051" v="129" actId="478"/>
          <ac:picMkLst>
            <pc:docMk/>
            <pc:sldMk cId="2932154470" sldId="267"/>
            <ac:picMk id="6" creationId="{F6EDD186-F409-404A-B551-04F07B9060B2}"/>
          </ac:picMkLst>
        </pc:picChg>
        <pc:picChg chg="add del mod">
          <ac:chgData name="Samurdhi Lakshani Perera" userId="36e505aa-a74f-4485-accc-006e655a90c7" providerId="ADAL" clId="{0649D3AF-E482-4523-A6B3-E3EC9A4A1A48}" dt="2022-03-17T05:40:24.968" v="128" actId="478"/>
          <ac:picMkLst>
            <pc:docMk/>
            <pc:sldMk cId="2932154470" sldId="267"/>
            <ac:picMk id="7" creationId="{10D438D3-F74F-4D17-8A83-C15D67F17E37}"/>
          </ac:picMkLst>
        </pc:picChg>
        <pc:cxnChg chg="add mod">
          <ac:chgData name="Samurdhi Lakshani Perera" userId="36e505aa-a74f-4485-accc-006e655a90c7" providerId="ADAL" clId="{0649D3AF-E482-4523-A6B3-E3EC9A4A1A48}" dt="2022-03-17T05:38:44.413" v="5"/>
          <ac:cxnSpMkLst>
            <pc:docMk/>
            <pc:sldMk cId="2932154470" sldId="267"/>
            <ac:cxnSpMk id="9" creationId="{57297996-DD2B-4478-B963-65A3FFFE5711}"/>
          </ac:cxnSpMkLst>
        </pc:cxnChg>
      </pc:sldChg>
    </pc:docChg>
  </pc:docChgLst>
  <pc:docChgLst>
    <pc:chgData name="Samurdhi Lakshani Perera" userId="S::slperera@ifc.org::36e505aa-a74f-4485-accc-006e655a90c7" providerId="AD" clId="Web-{4E44FB3C-E114-0FBF-8B98-22BDD27CA615}"/>
    <pc:docChg chg="modSld">
      <pc:chgData name="Samurdhi Lakshani Perera" userId="S::slperera@ifc.org::36e505aa-a74f-4485-accc-006e655a90c7" providerId="AD" clId="Web-{4E44FB3C-E114-0FBF-8B98-22BDD27CA615}" dt="2022-03-17T07:45:31.690" v="2" actId="1076"/>
      <pc:docMkLst>
        <pc:docMk/>
      </pc:docMkLst>
      <pc:sldChg chg="addSp delSp modSp">
        <pc:chgData name="Samurdhi Lakshani Perera" userId="S::slperera@ifc.org::36e505aa-a74f-4485-accc-006e655a90c7" providerId="AD" clId="Web-{4E44FB3C-E114-0FBF-8B98-22BDD27CA615}" dt="2022-03-17T07:45:31.690" v="2" actId="1076"/>
        <pc:sldMkLst>
          <pc:docMk/>
          <pc:sldMk cId="2932154470" sldId="267"/>
        </pc:sldMkLst>
        <pc:spChg chg="add del">
          <ac:chgData name="Samurdhi Lakshani Perera" userId="S::slperera@ifc.org::36e505aa-a74f-4485-accc-006e655a90c7" providerId="AD" clId="Web-{4E44FB3C-E114-0FBF-8B98-22BDD27CA615}" dt="2022-03-17T07:45:13.331" v="1"/>
          <ac:spMkLst>
            <pc:docMk/>
            <pc:sldMk cId="2932154470" sldId="267"/>
            <ac:spMk id="2" creationId="{ADC1DC29-6676-4E3C-9272-3777E27F4ED0}"/>
          </ac:spMkLst>
        </pc:spChg>
        <pc:spChg chg="mod">
          <ac:chgData name="Samurdhi Lakshani Perera" userId="S::slperera@ifc.org::36e505aa-a74f-4485-accc-006e655a90c7" providerId="AD" clId="Web-{4E44FB3C-E114-0FBF-8B98-22BDD27CA615}" dt="2022-03-17T07:45:31.690" v="2" actId="1076"/>
          <ac:spMkLst>
            <pc:docMk/>
            <pc:sldMk cId="2932154470" sldId="267"/>
            <ac:spMk id="11" creationId="{BDD12AE0-B0F9-4CC3-9FB9-A11AAA545749}"/>
          </ac:spMkLst>
        </pc:spChg>
      </pc:sldChg>
    </pc:docChg>
  </pc:docChgLst>
  <pc:docChgLst>
    <pc:chgData name="Sarah Twigg" userId="S::stwigg@ifc.org::39c9b91c-3196-4886-b399-2a02c5da8850" providerId="AD" clId="Web-{3572B156-BB03-485C-C576-6B34BCCA91EF}"/>
    <pc:docChg chg="addSld delSld modSld sldOrd">
      <pc:chgData name="Sarah Twigg" userId="S::stwigg@ifc.org::39c9b91c-3196-4886-b399-2a02c5da8850" providerId="AD" clId="Web-{3572B156-BB03-485C-C576-6B34BCCA91EF}" dt="2022-03-17T08:06:50.335" v="201" actId="20577"/>
      <pc:docMkLst>
        <pc:docMk/>
      </pc:docMkLst>
      <pc:sldChg chg="modSp">
        <pc:chgData name="Sarah Twigg" userId="S::stwigg@ifc.org::39c9b91c-3196-4886-b399-2a02c5da8850" providerId="AD" clId="Web-{3572B156-BB03-485C-C576-6B34BCCA91EF}" dt="2022-03-17T08:06:50.335" v="201" actId="20577"/>
        <pc:sldMkLst>
          <pc:docMk/>
          <pc:sldMk cId="20223555" sldId="258"/>
        </pc:sldMkLst>
        <pc:spChg chg="mod">
          <ac:chgData name="Sarah Twigg" userId="S::stwigg@ifc.org::39c9b91c-3196-4886-b399-2a02c5da8850" providerId="AD" clId="Web-{3572B156-BB03-485C-C576-6B34BCCA91EF}" dt="2022-03-17T08:06:50.335" v="201" actId="20577"/>
          <ac:spMkLst>
            <pc:docMk/>
            <pc:sldMk cId="20223555" sldId="258"/>
            <ac:spMk id="10" creationId="{02A7C1DC-197F-48E1-9283-F28CB3DEA87B}"/>
          </ac:spMkLst>
        </pc:spChg>
      </pc:sldChg>
      <pc:sldChg chg="modSp add del ord">
        <pc:chgData name="Sarah Twigg" userId="S::stwigg@ifc.org::39c9b91c-3196-4886-b399-2a02c5da8850" providerId="AD" clId="Web-{3572B156-BB03-485C-C576-6B34BCCA91EF}" dt="2022-03-17T08:03:01.944" v="192" actId="1076"/>
        <pc:sldMkLst>
          <pc:docMk/>
          <pc:sldMk cId="1443514382" sldId="261"/>
        </pc:sldMkLst>
        <pc:spChg chg="mod">
          <ac:chgData name="Sarah Twigg" userId="S::stwigg@ifc.org::39c9b91c-3196-4886-b399-2a02c5da8850" providerId="AD" clId="Web-{3572B156-BB03-485C-C576-6B34BCCA91EF}" dt="2022-03-17T08:03:01.944" v="192" actId="1076"/>
          <ac:spMkLst>
            <pc:docMk/>
            <pc:sldMk cId="1443514382" sldId="261"/>
            <ac:spMk id="6" creationId="{235C5ED2-9E52-446B-9D90-A1849C42F2D9}"/>
          </ac:spMkLst>
        </pc:spChg>
        <pc:spChg chg="mod">
          <ac:chgData name="Sarah Twigg" userId="S::stwigg@ifc.org::39c9b91c-3196-4886-b399-2a02c5da8850" providerId="AD" clId="Web-{3572B156-BB03-485C-C576-6B34BCCA91EF}" dt="2022-03-17T08:02:53.257" v="191" actId="14100"/>
          <ac:spMkLst>
            <pc:docMk/>
            <pc:sldMk cId="1443514382" sldId="261"/>
            <ac:spMk id="7" creationId="{6BCDD74D-B4E0-4D6F-BD0C-23DB3875CE18}"/>
          </ac:spMkLst>
        </pc:spChg>
        <pc:spChg chg="mod">
          <ac:chgData name="Sarah Twigg" userId="S::stwigg@ifc.org::39c9b91c-3196-4886-b399-2a02c5da8850" providerId="AD" clId="Web-{3572B156-BB03-485C-C576-6B34BCCA91EF}" dt="2022-03-17T08:02:46.319" v="189" actId="20577"/>
          <ac:spMkLst>
            <pc:docMk/>
            <pc:sldMk cId="1443514382" sldId="261"/>
            <ac:spMk id="8" creationId="{B9902357-4CAA-4CBB-9603-37A1EA3E25AD}"/>
          </ac:spMkLst>
        </pc:spChg>
      </pc:sldChg>
      <pc:sldChg chg="modSp">
        <pc:chgData name="Sarah Twigg" userId="S::stwigg@ifc.org::39c9b91c-3196-4886-b399-2a02c5da8850" providerId="AD" clId="Web-{3572B156-BB03-485C-C576-6B34BCCA91EF}" dt="2022-03-17T08:04:11.007" v="198" actId="14100"/>
        <pc:sldMkLst>
          <pc:docMk/>
          <pc:sldMk cId="2120742537" sldId="264"/>
        </pc:sldMkLst>
        <pc:spChg chg="mod">
          <ac:chgData name="Sarah Twigg" userId="S::stwigg@ifc.org::39c9b91c-3196-4886-b399-2a02c5da8850" providerId="AD" clId="Web-{3572B156-BB03-485C-C576-6B34BCCA91EF}" dt="2022-03-17T08:04:11.007" v="198" actId="14100"/>
          <ac:spMkLst>
            <pc:docMk/>
            <pc:sldMk cId="2120742537" sldId="264"/>
            <ac:spMk id="6" creationId="{3B32849E-A622-4473-B187-1F8E203E9B56}"/>
          </ac:spMkLst>
        </pc:spChg>
      </pc:sldChg>
      <pc:sldChg chg="add del">
        <pc:chgData name="Sarah Twigg" userId="S::stwigg@ifc.org::39c9b91c-3196-4886-b399-2a02c5da8850" providerId="AD" clId="Web-{3572B156-BB03-485C-C576-6B34BCCA91EF}" dt="2022-03-17T08:01:51.257" v="81"/>
        <pc:sldMkLst>
          <pc:docMk/>
          <pc:sldMk cId="1310764822" sldId="26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C00B10-D2AF-48CF-B2FF-2BD50B51020A}" type="datetimeFigureOut">
              <a:rPr lang="en-US" smtClean="0"/>
              <a:t>3/18/2022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BB1386-897E-414A-8CAF-56301951A90B}" type="slidenum">
              <a:rPr lang="en-US" smtClean="0"/>
              <a:t>‹#›</a:t>
            </a:fld>
            <a:endParaRPr lang="en-US"/>
          </a:p>
        </p:txBody>
      </p:sp>
    </p:spTree>
    <p:extLst>
      <p:ext uri="{BB962C8B-B14F-4D97-AF65-F5344CB8AC3E}">
        <p14:creationId xmlns:p14="http://schemas.microsoft.com/office/powerpoint/2010/main" val="28477359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A9CB1-2C29-4CA8-8869-B7B480EF2F0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16957F7-0372-4A6C-9F90-7C6E893DF46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5C8C577-AC41-4036-8979-A813775A0FE5}"/>
              </a:ext>
            </a:extLst>
          </p:cNvPr>
          <p:cNvSpPr>
            <a:spLocks noGrp="1"/>
          </p:cNvSpPr>
          <p:nvPr>
            <p:ph type="dt" sz="half" idx="10"/>
          </p:nvPr>
        </p:nvSpPr>
        <p:spPr/>
        <p:txBody>
          <a:bodyPr/>
          <a:lstStyle/>
          <a:p>
            <a:fld id="{6672D2F1-74D8-4E5D-805F-6B3FAE781254}" type="datetimeFigureOut">
              <a:rPr lang="en-US" smtClean="0"/>
              <a:t>3/17/2022</a:t>
            </a:fld>
            <a:endParaRPr lang="en-US"/>
          </a:p>
        </p:txBody>
      </p:sp>
      <p:sp>
        <p:nvSpPr>
          <p:cNvPr id="5" name="Footer Placeholder 4">
            <a:extLst>
              <a:ext uri="{FF2B5EF4-FFF2-40B4-BE49-F238E27FC236}">
                <a16:creationId xmlns:a16="http://schemas.microsoft.com/office/drawing/2014/main" id="{B2102668-29C2-4076-96D3-747BD051F6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0CA28D-5931-415F-8A32-B27D6D30ED2B}"/>
              </a:ext>
            </a:extLst>
          </p:cNvPr>
          <p:cNvSpPr>
            <a:spLocks noGrp="1"/>
          </p:cNvSpPr>
          <p:nvPr>
            <p:ph type="sldNum" sz="quarter" idx="12"/>
          </p:nvPr>
        </p:nvSpPr>
        <p:spPr/>
        <p:txBody>
          <a:bodyPr/>
          <a:lstStyle/>
          <a:p>
            <a:fld id="{2A12F8A9-7055-4440-9E91-E9C5734DE29F}" type="slidenum">
              <a:rPr lang="en-US" smtClean="0"/>
              <a:t>‹#›</a:t>
            </a:fld>
            <a:endParaRPr lang="en-US"/>
          </a:p>
        </p:txBody>
      </p:sp>
    </p:spTree>
    <p:extLst>
      <p:ext uri="{BB962C8B-B14F-4D97-AF65-F5344CB8AC3E}">
        <p14:creationId xmlns:p14="http://schemas.microsoft.com/office/powerpoint/2010/main" val="24993066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9FB52-665A-4CA9-8F44-D4838F2D930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BF0256D-0403-4772-BFBC-C5FF3106EC0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A9EB80-98BE-4900-A81C-E82710E35911}"/>
              </a:ext>
            </a:extLst>
          </p:cNvPr>
          <p:cNvSpPr>
            <a:spLocks noGrp="1"/>
          </p:cNvSpPr>
          <p:nvPr>
            <p:ph type="dt" sz="half" idx="10"/>
          </p:nvPr>
        </p:nvSpPr>
        <p:spPr/>
        <p:txBody>
          <a:bodyPr/>
          <a:lstStyle/>
          <a:p>
            <a:fld id="{6672D2F1-74D8-4E5D-805F-6B3FAE781254}" type="datetimeFigureOut">
              <a:rPr lang="en-US" smtClean="0"/>
              <a:t>3/17/2022</a:t>
            </a:fld>
            <a:endParaRPr lang="en-US"/>
          </a:p>
        </p:txBody>
      </p:sp>
      <p:sp>
        <p:nvSpPr>
          <p:cNvPr id="5" name="Footer Placeholder 4">
            <a:extLst>
              <a:ext uri="{FF2B5EF4-FFF2-40B4-BE49-F238E27FC236}">
                <a16:creationId xmlns:a16="http://schemas.microsoft.com/office/drawing/2014/main" id="{020DB721-6D56-4E6B-99F1-F92F9E6DE4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EFDF32-EDA6-4C4D-ACE8-6DE775ED6694}"/>
              </a:ext>
            </a:extLst>
          </p:cNvPr>
          <p:cNvSpPr>
            <a:spLocks noGrp="1"/>
          </p:cNvSpPr>
          <p:nvPr>
            <p:ph type="sldNum" sz="quarter" idx="12"/>
          </p:nvPr>
        </p:nvSpPr>
        <p:spPr/>
        <p:txBody>
          <a:bodyPr/>
          <a:lstStyle/>
          <a:p>
            <a:fld id="{2A12F8A9-7055-4440-9E91-E9C5734DE29F}" type="slidenum">
              <a:rPr lang="en-US" smtClean="0"/>
              <a:t>‹#›</a:t>
            </a:fld>
            <a:endParaRPr lang="en-US"/>
          </a:p>
        </p:txBody>
      </p:sp>
    </p:spTree>
    <p:extLst>
      <p:ext uri="{BB962C8B-B14F-4D97-AF65-F5344CB8AC3E}">
        <p14:creationId xmlns:p14="http://schemas.microsoft.com/office/powerpoint/2010/main" val="26809800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2629283-7DAA-487E-91B3-FE244B1B1C3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E114DCF-CBA8-4C6B-B478-652A9DDB18A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8F4C05-CD7D-4E07-A43D-AEB9F33AC306}"/>
              </a:ext>
            </a:extLst>
          </p:cNvPr>
          <p:cNvSpPr>
            <a:spLocks noGrp="1"/>
          </p:cNvSpPr>
          <p:nvPr>
            <p:ph type="dt" sz="half" idx="10"/>
          </p:nvPr>
        </p:nvSpPr>
        <p:spPr/>
        <p:txBody>
          <a:bodyPr/>
          <a:lstStyle/>
          <a:p>
            <a:fld id="{6672D2F1-74D8-4E5D-805F-6B3FAE781254}" type="datetimeFigureOut">
              <a:rPr lang="en-US" smtClean="0"/>
              <a:t>3/17/2022</a:t>
            </a:fld>
            <a:endParaRPr lang="en-US"/>
          </a:p>
        </p:txBody>
      </p:sp>
      <p:sp>
        <p:nvSpPr>
          <p:cNvPr id="5" name="Footer Placeholder 4">
            <a:extLst>
              <a:ext uri="{FF2B5EF4-FFF2-40B4-BE49-F238E27FC236}">
                <a16:creationId xmlns:a16="http://schemas.microsoft.com/office/drawing/2014/main" id="{E8F88DA5-A1FC-468E-830B-23920751AB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D996AA-1B60-4790-BF35-51204D1B5442}"/>
              </a:ext>
            </a:extLst>
          </p:cNvPr>
          <p:cNvSpPr>
            <a:spLocks noGrp="1"/>
          </p:cNvSpPr>
          <p:nvPr>
            <p:ph type="sldNum" sz="quarter" idx="12"/>
          </p:nvPr>
        </p:nvSpPr>
        <p:spPr/>
        <p:txBody>
          <a:bodyPr/>
          <a:lstStyle/>
          <a:p>
            <a:fld id="{2A12F8A9-7055-4440-9E91-E9C5734DE29F}" type="slidenum">
              <a:rPr lang="en-US" smtClean="0"/>
              <a:t>‹#›</a:t>
            </a:fld>
            <a:endParaRPr lang="en-US"/>
          </a:p>
        </p:txBody>
      </p:sp>
    </p:spTree>
    <p:extLst>
      <p:ext uri="{BB962C8B-B14F-4D97-AF65-F5344CB8AC3E}">
        <p14:creationId xmlns:p14="http://schemas.microsoft.com/office/powerpoint/2010/main" val="1342972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0CFC6-94ED-4826-A193-69B808908AF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3DA8EFF-7E6F-4465-9980-3C7A4344A39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3C0CA6-BA7F-48C5-87F8-AB5D87DB35BA}"/>
              </a:ext>
            </a:extLst>
          </p:cNvPr>
          <p:cNvSpPr>
            <a:spLocks noGrp="1"/>
          </p:cNvSpPr>
          <p:nvPr>
            <p:ph type="dt" sz="half" idx="10"/>
          </p:nvPr>
        </p:nvSpPr>
        <p:spPr/>
        <p:txBody>
          <a:bodyPr/>
          <a:lstStyle/>
          <a:p>
            <a:fld id="{6672D2F1-74D8-4E5D-805F-6B3FAE781254}" type="datetimeFigureOut">
              <a:rPr lang="en-US" smtClean="0"/>
              <a:t>3/17/2022</a:t>
            </a:fld>
            <a:endParaRPr lang="en-US"/>
          </a:p>
        </p:txBody>
      </p:sp>
      <p:sp>
        <p:nvSpPr>
          <p:cNvPr id="5" name="Footer Placeholder 4">
            <a:extLst>
              <a:ext uri="{FF2B5EF4-FFF2-40B4-BE49-F238E27FC236}">
                <a16:creationId xmlns:a16="http://schemas.microsoft.com/office/drawing/2014/main" id="{8257CA93-6F98-4075-80DA-B1EFD4BFD4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93E062-3E8B-44CA-B389-3D2242A02E59}"/>
              </a:ext>
            </a:extLst>
          </p:cNvPr>
          <p:cNvSpPr>
            <a:spLocks noGrp="1"/>
          </p:cNvSpPr>
          <p:nvPr>
            <p:ph type="sldNum" sz="quarter" idx="12"/>
          </p:nvPr>
        </p:nvSpPr>
        <p:spPr/>
        <p:txBody>
          <a:bodyPr/>
          <a:lstStyle/>
          <a:p>
            <a:fld id="{2A12F8A9-7055-4440-9E91-E9C5734DE29F}" type="slidenum">
              <a:rPr lang="en-US" smtClean="0"/>
              <a:t>‹#›</a:t>
            </a:fld>
            <a:endParaRPr lang="en-US"/>
          </a:p>
        </p:txBody>
      </p:sp>
    </p:spTree>
    <p:extLst>
      <p:ext uri="{BB962C8B-B14F-4D97-AF65-F5344CB8AC3E}">
        <p14:creationId xmlns:p14="http://schemas.microsoft.com/office/powerpoint/2010/main" val="1026979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AD0C0-B590-4D64-A2E5-962995D5BBC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3624B3E-57AB-42AE-BFDC-A1C80F31E46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2532832-0E43-464C-B4C6-A58BCBE305EF}"/>
              </a:ext>
            </a:extLst>
          </p:cNvPr>
          <p:cNvSpPr>
            <a:spLocks noGrp="1"/>
          </p:cNvSpPr>
          <p:nvPr>
            <p:ph type="dt" sz="half" idx="10"/>
          </p:nvPr>
        </p:nvSpPr>
        <p:spPr/>
        <p:txBody>
          <a:bodyPr/>
          <a:lstStyle/>
          <a:p>
            <a:fld id="{6672D2F1-74D8-4E5D-805F-6B3FAE781254}" type="datetimeFigureOut">
              <a:rPr lang="en-US" smtClean="0"/>
              <a:t>3/17/2022</a:t>
            </a:fld>
            <a:endParaRPr lang="en-US"/>
          </a:p>
        </p:txBody>
      </p:sp>
      <p:sp>
        <p:nvSpPr>
          <p:cNvPr id="5" name="Footer Placeholder 4">
            <a:extLst>
              <a:ext uri="{FF2B5EF4-FFF2-40B4-BE49-F238E27FC236}">
                <a16:creationId xmlns:a16="http://schemas.microsoft.com/office/drawing/2014/main" id="{F6F72317-A693-46E4-ACD9-582819344F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2746CA-7F13-4770-91B3-08AEF25021DE}"/>
              </a:ext>
            </a:extLst>
          </p:cNvPr>
          <p:cNvSpPr>
            <a:spLocks noGrp="1"/>
          </p:cNvSpPr>
          <p:nvPr>
            <p:ph type="sldNum" sz="quarter" idx="12"/>
          </p:nvPr>
        </p:nvSpPr>
        <p:spPr/>
        <p:txBody>
          <a:bodyPr/>
          <a:lstStyle/>
          <a:p>
            <a:fld id="{2A12F8A9-7055-4440-9E91-E9C5734DE29F}" type="slidenum">
              <a:rPr lang="en-US" smtClean="0"/>
              <a:t>‹#›</a:t>
            </a:fld>
            <a:endParaRPr lang="en-US"/>
          </a:p>
        </p:txBody>
      </p:sp>
    </p:spTree>
    <p:extLst>
      <p:ext uri="{BB962C8B-B14F-4D97-AF65-F5344CB8AC3E}">
        <p14:creationId xmlns:p14="http://schemas.microsoft.com/office/powerpoint/2010/main" val="18818095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AB256-B42D-4FE0-B175-A2A2162D316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1488FC-DEAB-4246-B10A-56DE5F60E07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5948D96-AB65-438C-88D3-F17C7CF82A0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9D07307-458D-43A6-B58B-89F9826E40D3}"/>
              </a:ext>
            </a:extLst>
          </p:cNvPr>
          <p:cNvSpPr>
            <a:spLocks noGrp="1"/>
          </p:cNvSpPr>
          <p:nvPr>
            <p:ph type="dt" sz="half" idx="10"/>
          </p:nvPr>
        </p:nvSpPr>
        <p:spPr/>
        <p:txBody>
          <a:bodyPr/>
          <a:lstStyle/>
          <a:p>
            <a:fld id="{6672D2F1-74D8-4E5D-805F-6B3FAE781254}" type="datetimeFigureOut">
              <a:rPr lang="en-US" smtClean="0"/>
              <a:t>3/17/2022</a:t>
            </a:fld>
            <a:endParaRPr lang="en-US"/>
          </a:p>
        </p:txBody>
      </p:sp>
      <p:sp>
        <p:nvSpPr>
          <p:cNvPr id="6" name="Footer Placeholder 5">
            <a:extLst>
              <a:ext uri="{FF2B5EF4-FFF2-40B4-BE49-F238E27FC236}">
                <a16:creationId xmlns:a16="http://schemas.microsoft.com/office/drawing/2014/main" id="{67FE03FE-063C-4ABA-B04E-024B225646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D62DA5-54C4-4937-8C92-960D41AD8F68}"/>
              </a:ext>
            </a:extLst>
          </p:cNvPr>
          <p:cNvSpPr>
            <a:spLocks noGrp="1"/>
          </p:cNvSpPr>
          <p:nvPr>
            <p:ph type="sldNum" sz="quarter" idx="12"/>
          </p:nvPr>
        </p:nvSpPr>
        <p:spPr/>
        <p:txBody>
          <a:bodyPr/>
          <a:lstStyle/>
          <a:p>
            <a:fld id="{2A12F8A9-7055-4440-9E91-E9C5734DE29F}" type="slidenum">
              <a:rPr lang="en-US" smtClean="0"/>
              <a:t>‹#›</a:t>
            </a:fld>
            <a:endParaRPr lang="en-US"/>
          </a:p>
        </p:txBody>
      </p:sp>
    </p:spTree>
    <p:extLst>
      <p:ext uri="{BB962C8B-B14F-4D97-AF65-F5344CB8AC3E}">
        <p14:creationId xmlns:p14="http://schemas.microsoft.com/office/powerpoint/2010/main" val="2610026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8BE74-F26F-41E0-A6F0-9DEDF6DAC1A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1591AA6-B194-4A4F-A004-D2D8BE7939C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7760652-86B4-4E99-9ACB-B2C9A000862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12134F8-EC46-46FF-88FA-FE914749A6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6A80363-41DD-4D63-9BBD-5F840A69075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2685EFB-B19E-4207-87D3-60222B109D6A}"/>
              </a:ext>
            </a:extLst>
          </p:cNvPr>
          <p:cNvSpPr>
            <a:spLocks noGrp="1"/>
          </p:cNvSpPr>
          <p:nvPr>
            <p:ph type="dt" sz="half" idx="10"/>
          </p:nvPr>
        </p:nvSpPr>
        <p:spPr/>
        <p:txBody>
          <a:bodyPr/>
          <a:lstStyle/>
          <a:p>
            <a:fld id="{6672D2F1-74D8-4E5D-805F-6B3FAE781254}" type="datetimeFigureOut">
              <a:rPr lang="en-US" smtClean="0"/>
              <a:t>3/17/2022</a:t>
            </a:fld>
            <a:endParaRPr lang="en-US"/>
          </a:p>
        </p:txBody>
      </p:sp>
      <p:sp>
        <p:nvSpPr>
          <p:cNvPr id="8" name="Footer Placeholder 7">
            <a:extLst>
              <a:ext uri="{FF2B5EF4-FFF2-40B4-BE49-F238E27FC236}">
                <a16:creationId xmlns:a16="http://schemas.microsoft.com/office/drawing/2014/main" id="{C3E09294-68DD-4733-A180-8512C84B016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970AC54-B6B4-420E-B22F-62A315DBDD5A}"/>
              </a:ext>
            </a:extLst>
          </p:cNvPr>
          <p:cNvSpPr>
            <a:spLocks noGrp="1"/>
          </p:cNvSpPr>
          <p:nvPr>
            <p:ph type="sldNum" sz="quarter" idx="12"/>
          </p:nvPr>
        </p:nvSpPr>
        <p:spPr/>
        <p:txBody>
          <a:bodyPr/>
          <a:lstStyle/>
          <a:p>
            <a:fld id="{2A12F8A9-7055-4440-9E91-E9C5734DE29F}" type="slidenum">
              <a:rPr lang="en-US" smtClean="0"/>
              <a:t>‹#›</a:t>
            </a:fld>
            <a:endParaRPr lang="en-US"/>
          </a:p>
        </p:txBody>
      </p:sp>
    </p:spTree>
    <p:extLst>
      <p:ext uri="{BB962C8B-B14F-4D97-AF65-F5344CB8AC3E}">
        <p14:creationId xmlns:p14="http://schemas.microsoft.com/office/powerpoint/2010/main" val="2824871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A2B4F-BCF8-44E3-89E3-664FB84AC23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325C270-4018-4CD3-9642-D48745489207}"/>
              </a:ext>
            </a:extLst>
          </p:cNvPr>
          <p:cNvSpPr>
            <a:spLocks noGrp="1"/>
          </p:cNvSpPr>
          <p:nvPr>
            <p:ph type="dt" sz="half" idx="10"/>
          </p:nvPr>
        </p:nvSpPr>
        <p:spPr/>
        <p:txBody>
          <a:bodyPr/>
          <a:lstStyle/>
          <a:p>
            <a:fld id="{6672D2F1-74D8-4E5D-805F-6B3FAE781254}" type="datetimeFigureOut">
              <a:rPr lang="en-US" smtClean="0"/>
              <a:t>3/17/2022</a:t>
            </a:fld>
            <a:endParaRPr lang="en-US"/>
          </a:p>
        </p:txBody>
      </p:sp>
      <p:sp>
        <p:nvSpPr>
          <p:cNvPr id="4" name="Footer Placeholder 3">
            <a:extLst>
              <a:ext uri="{FF2B5EF4-FFF2-40B4-BE49-F238E27FC236}">
                <a16:creationId xmlns:a16="http://schemas.microsoft.com/office/drawing/2014/main" id="{C518695C-A709-467E-8B68-FF648057D28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D0CB51C-5B4F-4DCE-8041-279E2236194F}"/>
              </a:ext>
            </a:extLst>
          </p:cNvPr>
          <p:cNvSpPr>
            <a:spLocks noGrp="1"/>
          </p:cNvSpPr>
          <p:nvPr>
            <p:ph type="sldNum" sz="quarter" idx="12"/>
          </p:nvPr>
        </p:nvSpPr>
        <p:spPr/>
        <p:txBody>
          <a:bodyPr/>
          <a:lstStyle/>
          <a:p>
            <a:fld id="{2A12F8A9-7055-4440-9E91-E9C5734DE29F}" type="slidenum">
              <a:rPr lang="en-US" smtClean="0"/>
              <a:t>‹#›</a:t>
            </a:fld>
            <a:endParaRPr lang="en-US"/>
          </a:p>
        </p:txBody>
      </p:sp>
    </p:spTree>
    <p:extLst>
      <p:ext uri="{BB962C8B-B14F-4D97-AF65-F5344CB8AC3E}">
        <p14:creationId xmlns:p14="http://schemas.microsoft.com/office/powerpoint/2010/main" val="916718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A1F002-497B-4D9C-9C1E-4F9F160160BD}"/>
              </a:ext>
            </a:extLst>
          </p:cNvPr>
          <p:cNvSpPr>
            <a:spLocks noGrp="1"/>
          </p:cNvSpPr>
          <p:nvPr>
            <p:ph type="dt" sz="half" idx="10"/>
          </p:nvPr>
        </p:nvSpPr>
        <p:spPr/>
        <p:txBody>
          <a:bodyPr/>
          <a:lstStyle/>
          <a:p>
            <a:fld id="{6672D2F1-74D8-4E5D-805F-6B3FAE781254}" type="datetimeFigureOut">
              <a:rPr lang="en-US" smtClean="0"/>
              <a:t>3/17/2022</a:t>
            </a:fld>
            <a:endParaRPr lang="en-US"/>
          </a:p>
        </p:txBody>
      </p:sp>
      <p:sp>
        <p:nvSpPr>
          <p:cNvPr id="3" name="Footer Placeholder 2">
            <a:extLst>
              <a:ext uri="{FF2B5EF4-FFF2-40B4-BE49-F238E27FC236}">
                <a16:creationId xmlns:a16="http://schemas.microsoft.com/office/drawing/2014/main" id="{B3D3E59E-5F66-4FA7-B78D-F8B81483DCB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BA35BDD-A56F-4A8F-9356-A8B41A21CA75}"/>
              </a:ext>
            </a:extLst>
          </p:cNvPr>
          <p:cNvSpPr>
            <a:spLocks noGrp="1"/>
          </p:cNvSpPr>
          <p:nvPr>
            <p:ph type="sldNum" sz="quarter" idx="12"/>
          </p:nvPr>
        </p:nvSpPr>
        <p:spPr/>
        <p:txBody>
          <a:bodyPr/>
          <a:lstStyle/>
          <a:p>
            <a:fld id="{2A12F8A9-7055-4440-9E91-E9C5734DE29F}" type="slidenum">
              <a:rPr lang="en-US" smtClean="0"/>
              <a:t>‹#›</a:t>
            </a:fld>
            <a:endParaRPr lang="en-US"/>
          </a:p>
        </p:txBody>
      </p:sp>
    </p:spTree>
    <p:extLst>
      <p:ext uri="{BB962C8B-B14F-4D97-AF65-F5344CB8AC3E}">
        <p14:creationId xmlns:p14="http://schemas.microsoft.com/office/powerpoint/2010/main" val="4075612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D767D-EFAA-4845-9956-FEF22821AF1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36430B8-9465-4701-837F-3B5ECAA9CE4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BF283EA-4784-4CC2-A245-562BF804CF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29D318E-C6B0-491A-BA96-040568D8C1B8}"/>
              </a:ext>
            </a:extLst>
          </p:cNvPr>
          <p:cNvSpPr>
            <a:spLocks noGrp="1"/>
          </p:cNvSpPr>
          <p:nvPr>
            <p:ph type="dt" sz="half" idx="10"/>
          </p:nvPr>
        </p:nvSpPr>
        <p:spPr/>
        <p:txBody>
          <a:bodyPr/>
          <a:lstStyle/>
          <a:p>
            <a:fld id="{6672D2F1-74D8-4E5D-805F-6B3FAE781254}" type="datetimeFigureOut">
              <a:rPr lang="en-US" smtClean="0"/>
              <a:t>3/17/2022</a:t>
            </a:fld>
            <a:endParaRPr lang="en-US"/>
          </a:p>
        </p:txBody>
      </p:sp>
      <p:sp>
        <p:nvSpPr>
          <p:cNvPr id="6" name="Footer Placeholder 5">
            <a:extLst>
              <a:ext uri="{FF2B5EF4-FFF2-40B4-BE49-F238E27FC236}">
                <a16:creationId xmlns:a16="http://schemas.microsoft.com/office/drawing/2014/main" id="{3D3B05C3-8E51-4A3E-A1E2-CDEF1D3512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91E25C8-7E35-452A-8C9A-DD4562DF062A}"/>
              </a:ext>
            </a:extLst>
          </p:cNvPr>
          <p:cNvSpPr>
            <a:spLocks noGrp="1"/>
          </p:cNvSpPr>
          <p:nvPr>
            <p:ph type="sldNum" sz="quarter" idx="12"/>
          </p:nvPr>
        </p:nvSpPr>
        <p:spPr/>
        <p:txBody>
          <a:bodyPr/>
          <a:lstStyle/>
          <a:p>
            <a:fld id="{2A12F8A9-7055-4440-9E91-E9C5734DE29F}" type="slidenum">
              <a:rPr lang="en-US" smtClean="0"/>
              <a:t>‹#›</a:t>
            </a:fld>
            <a:endParaRPr lang="en-US"/>
          </a:p>
        </p:txBody>
      </p:sp>
    </p:spTree>
    <p:extLst>
      <p:ext uri="{BB962C8B-B14F-4D97-AF65-F5344CB8AC3E}">
        <p14:creationId xmlns:p14="http://schemas.microsoft.com/office/powerpoint/2010/main" val="3940797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6B3AA-0C00-4C49-87D5-C71FBF0C72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839FE45-0852-4255-8C1E-F0E90942853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D6FE039-6A56-4A5C-B2DE-B81804ECD0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E18C87-D822-41BC-8B0F-01FA685B9EC2}"/>
              </a:ext>
            </a:extLst>
          </p:cNvPr>
          <p:cNvSpPr>
            <a:spLocks noGrp="1"/>
          </p:cNvSpPr>
          <p:nvPr>
            <p:ph type="dt" sz="half" idx="10"/>
          </p:nvPr>
        </p:nvSpPr>
        <p:spPr/>
        <p:txBody>
          <a:bodyPr/>
          <a:lstStyle/>
          <a:p>
            <a:fld id="{6672D2F1-74D8-4E5D-805F-6B3FAE781254}" type="datetimeFigureOut">
              <a:rPr lang="en-US" smtClean="0"/>
              <a:t>3/17/2022</a:t>
            </a:fld>
            <a:endParaRPr lang="en-US"/>
          </a:p>
        </p:txBody>
      </p:sp>
      <p:sp>
        <p:nvSpPr>
          <p:cNvPr id="6" name="Footer Placeholder 5">
            <a:extLst>
              <a:ext uri="{FF2B5EF4-FFF2-40B4-BE49-F238E27FC236}">
                <a16:creationId xmlns:a16="http://schemas.microsoft.com/office/drawing/2014/main" id="{38F4A842-7395-4F4C-B22A-3906BDD461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3B79D2-51D2-4183-9647-841F9C07F30C}"/>
              </a:ext>
            </a:extLst>
          </p:cNvPr>
          <p:cNvSpPr>
            <a:spLocks noGrp="1"/>
          </p:cNvSpPr>
          <p:nvPr>
            <p:ph type="sldNum" sz="quarter" idx="12"/>
          </p:nvPr>
        </p:nvSpPr>
        <p:spPr/>
        <p:txBody>
          <a:bodyPr/>
          <a:lstStyle/>
          <a:p>
            <a:fld id="{2A12F8A9-7055-4440-9E91-E9C5734DE29F}" type="slidenum">
              <a:rPr lang="en-US" smtClean="0"/>
              <a:t>‹#›</a:t>
            </a:fld>
            <a:endParaRPr lang="en-US"/>
          </a:p>
        </p:txBody>
      </p:sp>
    </p:spTree>
    <p:extLst>
      <p:ext uri="{BB962C8B-B14F-4D97-AF65-F5344CB8AC3E}">
        <p14:creationId xmlns:p14="http://schemas.microsoft.com/office/powerpoint/2010/main" val="39761503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114C8F4-CA4A-4F76-9D2A-52C996A0839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94FA09C-0DF4-45A5-B390-065688DCFD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5D90CC-68BB-41AA-89C4-1A039D4EA0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72D2F1-74D8-4E5D-805F-6B3FAE781254}" type="datetimeFigureOut">
              <a:rPr lang="en-US" smtClean="0"/>
              <a:t>3/17/2022</a:t>
            </a:fld>
            <a:endParaRPr lang="en-US"/>
          </a:p>
        </p:txBody>
      </p:sp>
      <p:sp>
        <p:nvSpPr>
          <p:cNvPr id="5" name="Footer Placeholder 4">
            <a:extLst>
              <a:ext uri="{FF2B5EF4-FFF2-40B4-BE49-F238E27FC236}">
                <a16:creationId xmlns:a16="http://schemas.microsoft.com/office/drawing/2014/main" id="{9BFCDAC1-C06D-483E-A8AE-C52A768388D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C5134A2-D6DE-4F14-AF6E-95CD446F854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12F8A9-7055-4440-9E91-E9C5734DE29F}" type="slidenum">
              <a:rPr lang="en-US" smtClean="0"/>
              <a:t>‹#›</a:t>
            </a:fld>
            <a:endParaRPr lang="en-US"/>
          </a:p>
        </p:txBody>
      </p:sp>
    </p:spTree>
    <p:extLst>
      <p:ext uri="{BB962C8B-B14F-4D97-AF65-F5344CB8AC3E}">
        <p14:creationId xmlns:p14="http://schemas.microsoft.com/office/powerpoint/2010/main" val="11180325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hyperlink" Target="https://www.catalyst.org/research/women-in-the-workforce-global/#:~:text=Globally%2C%20in%202020%3A,decrease%20from%2051.0%25%20in%201990.&amp;text=Nearly%20three%20in%20four%20(74.0,down%20from%2080.2%25%20in%201990.&amp;text=Women%20represented%2038.8%25%20of%20all%20participants%20in%20the%20labor%20force." TargetMode="External"/><Relationship Id="rId7" Type="http://schemas.openxmlformats.org/officeDocument/2006/relationships/image" Target="../media/image8.jpeg"/><Relationship Id="rId2" Type="http://schemas.openxmlformats.org/officeDocument/2006/relationships/hyperlink" Target="https://www2.deloitte.com/global/en/pages/risk/articles/women-in-the-boardroom-global-perspective.html" TargetMode="Externa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 Id="rId9"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2060"/>
            </a:gs>
            <a:gs pos="35000">
              <a:srgbClr val="0070C0"/>
            </a:gs>
            <a:gs pos="100000">
              <a:srgbClr val="00B0F0"/>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396E58-F0EF-4F3D-BA79-4DC11D10C17A}"/>
              </a:ext>
            </a:extLst>
          </p:cNvPr>
          <p:cNvSpPr/>
          <p:nvPr/>
        </p:nvSpPr>
        <p:spPr>
          <a:xfrm>
            <a:off x="0" y="5845996"/>
            <a:ext cx="12192000" cy="10477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ext&#10;&#10;Description automatically generated">
            <a:extLst>
              <a:ext uri="{FF2B5EF4-FFF2-40B4-BE49-F238E27FC236}">
                <a16:creationId xmlns:a16="http://schemas.microsoft.com/office/drawing/2014/main" id="{5D14E40A-AF1F-48B6-8E08-9D84537807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4048" y="6072867"/>
            <a:ext cx="2339450" cy="594036"/>
          </a:xfrm>
          <a:prstGeom prst="rect">
            <a:avLst/>
          </a:prstGeom>
        </p:spPr>
      </p:pic>
      <p:sp>
        <p:nvSpPr>
          <p:cNvPr id="8" name="TextBox 7">
            <a:extLst>
              <a:ext uri="{FF2B5EF4-FFF2-40B4-BE49-F238E27FC236}">
                <a16:creationId xmlns:a16="http://schemas.microsoft.com/office/drawing/2014/main" id="{6C43E0FE-9AA9-4C4B-8134-3197ACCC187D}"/>
              </a:ext>
            </a:extLst>
          </p:cNvPr>
          <p:cNvSpPr txBox="1"/>
          <p:nvPr/>
        </p:nvSpPr>
        <p:spPr>
          <a:xfrm>
            <a:off x="6095999" y="2082242"/>
            <a:ext cx="5542909" cy="707886"/>
          </a:xfrm>
          <a:prstGeom prst="rect">
            <a:avLst/>
          </a:prstGeom>
          <a:noFill/>
        </p:spPr>
        <p:txBody>
          <a:bodyPr wrap="square" rtlCol="0">
            <a:spAutoFit/>
          </a:bodyPr>
          <a:lstStyle/>
          <a:p>
            <a:r>
              <a:rPr lang="en-US" sz="4000" b="1">
                <a:solidFill>
                  <a:schemeClr val="bg1"/>
                </a:solidFill>
              </a:rPr>
              <a:t>Sarah Twigg</a:t>
            </a:r>
          </a:p>
        </p:txBody>
      </p:sp>
      <p:cxnSp>
        <p:nvCxnSpPr>
          <p:cNvPr id="9" name="Straight Connector 8">
            <a:extLst>
              <a:ext uri="{FF2B5EF4-FFF2-40B4-BE49-F238E27FC236}">
                <a16:creationId xmlns:a16="http://schemas.microsoft.com/office/drawing/2014/main" id="{57297996-DD2B-4478-B963-65A3FFFE5711}"/>
              </a:ext>
            </a:extLst>
          </p:cNvPr>
          <p:cNvCxnSpPr>
            <a:cxnSpLocks/>
          </p:cNvCxnSpPr>
          <p:nvPr/>
        </p:nvCxnSpPr>
        <p:spPr>
          <a:xfrm>
            <a:off x="5897363" y="2205353"/>
            <a:ext cx="0" cy="163574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E14C2E1-411E-4539-9D62-410CD784BA30}"/>
              </a:ext>
            </a:extLst>
          </p:cNvPr>
          <p:cNvSpPr txBox="1"/>
          <p:nvPr/>
        </p:nvSpPr>
        <p:spPr>
          <a:xfrm>
            <a:off x="6096000" y="2735056"/>
            <a:ext cx="5712430" cy="1323439"/>
          </a:xfrm>
          <a:prstGeom prst="rect">
            <a:avLst/>
          </a:prstGeom>
          <a:noFill/>
        </p:spPr>
        <p:txBody>
          <a:bodyPr wrap="square">
            <a:spAutoFit/>
          </a:bodyPr>
          <a:lstStyle/>
          <a:p>
            <a:r>
              <a:rPr lang="en-US" sz="2000">
                <a:solidFill>
                  <a:schemeClr val="bg1"/>
                </a:solidFill>
              </a:rPr>
              <a:t>Program Manager </a:t>
            </a:r>
          </a:p>
          <a:p>
            <a:r>
              <a:rPr lang="en-US" sz="2000">
                <a:solidFill>
                  <a:schemeClr val="bg1"/>
                </a:solidFill>
              </a:rPr>
              <a:t>Women in Work Program Sri Lanka </a:t>
            </a:r>
          </a:p>
          <a:p>
            <a:r>
              <a:rPr lang="en-US" sz="2000">
                <a:solidFill>
                  <a:schemeClr val="bg1"/>
                </a:solidFill>
              </a:rPr>
              <a:t>Gender and Economic Inclusion Team </a:t>
            </a:r>
          </a:p>
          <a:p>
            <a:r>
              <a:rPr lang="en-US" sz="2000">
                <a:solidFill>
                  <a:schemeClr val="bg1"/>
                </a:solidFill>
              </a:rPr>
              <a:t>IFC </a:t>
            </a:r>
            <a:endParaRPr lang="en-US" sz="2000"/>
          </a:p>
        </p:txBody>
      </p:sp>
      <p:sp>
        <p:nvSpPr>
          <p:cNvPr id="11" name="TextBox 10">
            <a:extLst>
              <a:ext uri="{FF2B5EF4-FFF2-40B4-BE49-F238E27FC236}">
                <a16:creationId xmlns:a16="http://schemas.microsoft.com/office/drawing/2014/main" id="{BDD12AE0-B0F9-4CC3-9FB9-A11AAA545749}"/>
              </a:ext>
            </a:extLst>
          </p:cNvPr>
          <p:cNvSpPr txBox="1"/>
          <p:nvPr/>
        </p:nvSpPr>
        <p:spPr>
          <a:xfrm>
            <a:off x="1534497" y="2793412"/>
            <a:ext cx="3978665" cy="461665"/>
          </a:xfrm>
          <a:prstGeom prst="rect">
            <a:avLst/>
          </a:prstGeom>
          <a:noFill/>
        </p:spPr>
        <p:txBody>
          <a:bodyPr wrap="square">
            <a:spAutoFit/>
          </a:bodyPr>
          <a:lstStyle/>
          <a:p>
            <a:pPr algn="r"/>
            <a:r>
              <a:rPr lang="en-US" sz="2400" i="1">
                <a:solidFill>
                  <a:schemeClr val="bg1">
                    <a:lumMod val="85000"/>
                  </a:schemeClr>
                </a:solidFill>
              </a:rPr>
              <a:t>OPENING REMARKS</a:t>
            </a:r>
          </a:p>
        </p:txBody>
      </p:sp>
    </p:spTree>
    <p:extLst>
      <p:ext uri="{BB962C8B-B14F-4D97-AF65-F5344CB8AC3E}">
        <p14:creationId xmlns:p14="http://schemas.microsoft.com/office/powerpoint/2010/main" val="2932154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right)">
                                      <p:cBhvr>
                                        <p:cTn id="7" dur="500"/>
                                        <p:tgtEl>
                                          <p:spTgt spid="1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wipe(left)">
                                      <p:cBhvr>
                                        <p:cTn id="10" dur="500"/>
                                        <p:tgtEl>
                                          <p:spTgt spid="8">
                                            <p:txEl>
                                              <p:pRg st="0" end="0"/>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wipe(left)">
                                      <p:cBhvr>
                                        <p:cTn id="13" dur="500"/>
                                        <p:tgtEl>
                                          <p:spTgt spid="10">
                                            <p:txEl>
                                              <p:pRg st="0" end="0"/>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0">
                                            <p:txEl>
                                              <p:pRg st="1" end="1"/>
                                            </p:txEl>
                                          </p:spTgt>
                                        </p:tgtEl>
                                        <p:attrNameLst>
                                          <p:attrName>style.visibility</p:attrName>
                                        </p:attrNameLst>
                                      </p:cBhvr>
                                      <p:to>
                                        <p:strVal val="visible"/>
                                      </p:to>
                                    </p:set>
                                    <p:animEffect transition="in" filter="wipe(left)">
                                      <p:cBhvr>
                                        <p:cTn id="16" dur="500"/>
                                        <p:tgtEl>
                                          <p:spTgt spid="10">
                                            <p:txEl>
                                              <p:pRg st="1" end="1"/>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animEffect transition="in" filter="wipe(left)">
                                      <p:cBhvr>
                                        <p:cTn id="19" dur="500"/>
                                        <p:tgtEl>
                                          <p:spTgt spid="10">
                                            <p:txEl>
                                              <p:pRg st="2" end="2"/>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wipe(left)">
                                      <p:cBhvr>
                                        <p:cTn id="22"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p:bldP spid="10" grpId="0" build="allAtOnce"/>
      <p:bldP spid="11"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Parallelogram 23">
            <a:extLst>
              <a:ext uri="{FF2B5EF4-FFF2-40B4-BE49-F238E27FC236}">
                <a16:creationId xmlns:a16="http://schemas.microsoft.com/office/drawing/2014/main" id="{C94D6E5F-E7AD-4C70-9CED-F912E6232548}"/>
              </a:ext>
            </a:extLst>
          </p:cNvPr>
          <p:cNvSpPr/>
          <p:nvPr/>
        </p:nvSpPr>
        <p:spPr>
          <a:xfrm>
            <a:off x="-742197" y="5957776"/>
            <a:ext cx="10515600" cy="118357"/>
          </a:xfrm>
          <a:prstGeom prst="parallelogram">
            <a:avLst>
              <a:gd name="adj" fmla="val 20334"/>
            </a:avLst>
          </a:prstGeom>
          <a:solidFill>
            <a:srgbClr val="FFC7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arallelogram 24">
            <a:extLst>
              <a:ext uri="{FF2B5EF4-FFF2-40B4-BE49-F238E27FC236}">
                <a16:creationId xmlns:a16="http://schemas.microsoft.com/office/drawing/2014/main" id="{D3058681-F9AB-4973-8E76-8CAAE2A51D28}"/>
              </a:ext>
            </a:extLst>
          </p:cNvPr>
          <p:cNvSpPr/>
          <p:nvPr/>
        </p:nvSpPr>
        <p:spPr>
          <a:xfrm flipH="1" flipV="1">
            <a:off x="-1520012" y="2112321"/>
            <a:ext cx="14105854" cy="3847336"/>
          </a:xfrm>
          <a:prstGeom prst="parallelogram">
            <a:avLst>
              <a:gd name="adj" fmla="val 21477"/>
            </a:avLst>
          </a:prstGeom>
          <a:solidFill>
            <a:srgbClr val="00B0F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arallelogram 25">
            <a:extLst>
              <a:ext uri="{FF2B5EF4-FFF2-40B4-BE49-F238E27FC236}">
                <a16:creationId xmlns:a16="http://schemas.microsoft.com/office/drawing/2014/main" id="{F53458FD-E1E2-4913-8FEE-74ACAA9A6E78}"/>
              </a:ext>
            </a:extLst>
          </p:cNvPr>
          <p:cNvSpPr/>
          <p:nvPr/>
        </p:nvSpPr>
        <p:spPr>
          <a:xfrm flipH="1" flipV="1">
            <a:off x="-1376738" y="214368"/>
            <a:ext cx="8568647" cy="2486431"/>
          </a:xfrm>
          <a:prstGeom prst="parallelogram">
            <a:avLst>
              <a:gd name="adj" fmla="val 53256"/>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6B16B4D-0666-444B-8025-AD4AAF6595F1}"/>
              </a:ext>
            </a:extLst>
          </p:cNvPr>
          <p:cNvSpPr txBox="1"/>
          <p:nvPr/>
        </p:nvSpPr>
        <p:spPr>
          <a:xfrm>
            <a:off x="608365" y="537931"/>
            <a:ext cx="5478695" cy="2523768"/>
          </a:xfrm>
          <a:prstGeom prst="rect">
            <a:avLst/>
          </a:prstGeom>
          <a:noFill/>
        </p:spPr>
        <p:txBody>
          <a:bodyPr wrap="square" lIns="91440" tIns="45720" rIns="91440" bIns="45720" anchor="t">
            <a:spAutoFit/>
          </a:bodyPr>
          <a:lstStyle/>
          <a:p>
            <a:r>
              <a:rPr lang="en-US" b="1">
                <a:solidFill>
                  <a:schemeClr val="bg1"/>
                </a:solidFill>
                <a:latin typeface="Fedra Sans Std Bold"/>
              </a:rPr>
              <a:t>IFC's Gender</a:t>
            </a:r>
            <a:r>
              <a:rPr lang="en-US" sz="1800" b="1">
                <a:solidFill>
                  <a:schemeClr val="bg1"/>
                </a:solidFill>
                <a:latin typeface="Fedra Sans Std Bold"/>
              </a:rPr>
              <a:t> and Economic Inclusion Group </a:t>
            </a:r>
            <a:r>
              <a:rPr lang="en-US" sz="1800">
                <a:solidFill>
                  <a:schemeClr val="bg1"/>
                </a:solidFill>
                <a:latin typeface="Fedra Sans Std Light"/>
              </a:rPr>
              <a:t>works toward a private and public sector that provides all genders and underserved communities with equal opportunities as leaders, employees, entrepreneurs, consumers, and community members to participate in and benefit from the economy and to improve their quality of life.</a:t>
            </a:r>
            <a:r>
              <a:rPr lang="en-US">
                <a:solidFill>
                  <a:schemeClr val="bg1"/>
                </a:solidFill>
                <a:latin typeface="Fedra Sans Std Light"/>
              </a:rPr>
              <a:t> </a:t>
            </a:r>
            <a:endParaRPr lang="en-US" sz="1800">
              <a:solidFill>
                <a:schemeClr val="bg1"/>
              </a:solidFill>
              <a:latin typeface="Fedra Sans Std Light" panose="020B0303040000020004" pitchFamily="34" charset="0"/>
            </a:endParaRPr>
          </a:p>
          <a:p>
            <a:pPr algn="ctr"/>
            <a:endParaRPr lang="en-US" sz="1800" i="1">
              <a:solidFill>
                <a:schemeClr val="bg1"/>
              </a:solidFill>
            </a:endParaRPr>
          </a:p>
          <a:p>
            <a:pPr algn="ctr">
              <a:spcBef>
                <a:spcPts val="0"/>
              </a:spcBef>
            </a:pPr>
            <a:endParaRPr lang="en-US" sz="1400" b="1">
              <a:solidFill>
                <a:schemeClr val="bg1"/>
              </a:solidFill>
            </a:endParaRPr>
          </a:p>
        </p:txBody>
      </p:sp>
      <p:sp>
        <p:nvSpPr>
          <p:cNvPr id="6" name="TextBox 5">
            <a:extLst>
              <a:ext uri="{FF2B5EF4-FFF2-40B4-BE49-F238E27FC236}">
                <a16:creationId xmlns:a16="http://schemas.microsoft.com/office/drawing/2014/main" id="{3B32849E-A622-4473-B187-1F8E203E9B56}"/>
              </a:ext>
            </a:extLst>
          </p:cNvPr>
          <p:cNvSpPr txBox="1"/>
          <p:nvPr/>
        </p:nvSpPr>
        <p:spPr>
          <a:xfrm>
            <a:off x="302732" y="2846029"/>
            <a:ext cx="5734683" cy="2687915"/>
          </a:xfrm>
          <a:prstGeom prst="rect">
            <a:avLst/>
          </a:prstGeom>
          <a:noFill/>
        </p:spPr>
        <p:txBody>
          <a:bodyPr wrap="square" lIns="91440" tIns="45720" rIns="91440" bIns="45720" anchor="t">
            <a:spAutoFit/>
          </a:bodyPr>
          <a:lstStyle/>
          <a:p>
            <a:pPr>
              <a:spcAft>
                <a:spcPts val="200"/>
              </a:spcAft>
            </a:pPr>
            <a:r>
              <a:rPr lang="en-US" sz="1800"/>
              <a:t>We:</a:t>
            </a:r>
            <a:r>
              <a:rPr lang="en-US"/>
              <a:t>  </a:t>
            </a:r>
            <a:endParaRPr lang="en-US" sz="1800"/>
          </a:p>
          <a:p>
            <a:pPr marL="285750" indent="-285750">
              <a:spcAft>
                <a:spcPts val="200"/>
              </a:spcAft>
              <a:buFont typeface="Arial" panose="020B0604020202020204" pitchFamily="34" charset="0"/>
              <a:buChar char="•"/>
            </a:pPr>
            <a:r>
              <a:rPr lang="en-US"/>
              <a:t>D</a:t>
            </a:r>
            <a:r>
              <a:rPr lang="en-US" sz="1800"/>
              <a:t>evelop research and evidence on what works to reduce gender and other exclusionary gaps;</a:t>
            </a:r>
            <a:r>
              <a:rPr lang="en-US"/>
              <a:t> </a:t>
            </a:r>
            <a:endParaRPr lang="en-US" sz="1800">
              <a:cs typeface="Calibri"/>
            </a:endParaRPr>
          </a:p>
          <a:p>
            <a:pPr marL="285750" indent="-285750">
              <a:spcAft>
                <a:spcPts val="200"/>
              </a:spcAft>
              <a:buFont typeface="Arial" panose="020B0604020202020204" pitchFamily="34" charset="0"/>
              <a:buChar char="•"/>
            </a:pPr>
            <a:r>
              <a:rPr lang="en-US"/>
              <a:t>S</a:t>
            </a:r>
            <a:r>
              <a:rPr lang="en-US" sz="1800"/>
              <a:t>upport mobilization through impact investing and social bond principles;</a:t>
            </a:r>
            <a:r>
              <a:rPr lang="en-US"/>
              <a:t> </a:t>
            </a:r>
            <a:endParaRPr lang="en-US" sz="1800">
              <a:cs typeface="Calibri"/>
            </a:endParaRPr>
          </a:p>
          <a:p>
            <a:pPr marL="285750" indent="-285750">
              <a:spcAft>
                <a:spcPts val="200"/>
              </a:spcAft>
              <a:buFont typeface="Arial" panose="020B0604020202020204" pitchFamily="34" charset="0"/>
              <a:buChar char="•"/>
            </a:pPr>
            <a:r>
              <a:rPr lang="en-US"/>
              <a:t>W</a:t>
            </a:r>
            <a:r>
              <a:rPr lang="en-US" sz="1800"/>
              <a:t>ork with IFC funds and clients to identify and promote best practices; and</a:t>
            </a:r>
            <a:r>
              <a:rPr lang="en-US"/>
              <a:t> </a:t>
            </a:r>
            <a:endParaRPr lang="en-US" sz="1800">
              <a:cs typeface="Calibri"/>
            </a:endParaRPr>
          </a:p>
          <a:p>
            <a:pPr marL="285750" indent="-285750">
              <a:spcAft>
                <a:spcPts val="200"/>
              </a:spcAft>
              <a:buFont typeface="Arial" panose="020B0604020202020204" pitchFamily="34" charset="0"/>
              <a:buChar char="•"/>
            </a:pPr>
            <a:r>
              <a:rPr lang="en-US"/>
              <a:t>P</a:t>
            </a:r>
            <a:r>
              <a:rPr lang="en-US" sz="1800"/>
              <a:t>rovide operational and policy solutions </a:t>
            </a:r>
            <a:r>
              <a:rPr lang="en-US"/>
              <a:t>to</a:t>
            </a:r>
            <a:r>
              <a:rPr lang="en-US" sz="1800"/>
              <a:t> create socioeconomic opportunities and development for all.</a:t>
            </a:r>
            <a:endParaRPr lang="en-US" sz="1800">
              <a:cs typeface="Calibri"/>
            </a:endParaRPr>
          </a:p>
        </p:txBody>
      </p:sp>
      <p:pic>
        <p:nvPicPr>
          <p:cNvPr id="20" name="Picture 19">
            <a:extLst>
              <a:ext uri="{FF2B5EF4-FFF2-40B4-BE49-F238E27FC236}">
                <a16:creationId xmlns:a16="http://schemas.microsoft.com/office/drawing/2014/main" id="{38E559C8-6578-46E5-BD96-B31CF2504EAA}"/>
              </a:ext>
            </a:extLst>
          </p:cNvPr>
          <p:cNvPicPr>
            <a:picLocks noChangeAspect="1"/>
          </p:cNvPicPr>
          <p:nvPr/>
        </p:nvPicPr>
        <p:blipFill rotWithShape="1">
          <a:blip r:embed="rId2">
            <a:extLst>
              <a:ext uri="{28A0092B-C50C-407E-A947-70E740481C1C}">
                <a14:useLocalDpi xmlns:a14="http://schemas.microsoft.com/office/drawing/2010/main" val="0"/>
              </a:ext>
            </a:extLst>
          </a:blip>
          <a:srcRect l="30003" r="1201"/>
          <a:stretch/>
        </p:blipFill>
        <p:spPr>
          <a:xfrm>
            <a:off x="6748265" y="-10190"/>
            <a:ext cx="4230750" cy="4092790"/>
          </a:xfrm>
          <a:prstGeom prst="ellipse">
            <a:avLst/>
          </a:prstGeom>
        </p:spPr>
      </p:pic>
      <p:pic>
        <p:nvPicPr>
          <p:cNvPr id="18" name="Picture 17" descr="A group of women in lab coats&#10;&#10;Description automatically generated with low confidence">
            <a:extLst>
              <a:ext uri="{FF2B5EF4-FFF2-40B4-BE49-F238E27FC236}">
                <a16:creationId xmlns:a16="http://schemas.microsoft.com/office/drawing/2014/main" id="{C56181B9-4477-4280-B5CD-1C3D7152291D}"/>
              </a:ext>
            </a:extLst>
          </p:cNvPr>
          <p:cNvPicPr>
            <a:picLocks noChangeAspect="1"/>
          </p:cNvPicPr>
          <p:nvPr/>
        </p:nvPicPr>
        <p:blipFill rotWithShape="1">
          <a:blip r:embed="rId3">
            <a:extLst>
              <a:ext uri="{28A0092B-C50C-407E-A947-70E740481C1C}">
                <a14:useLocalDpi xmlns:a14="http://schemas.microsoft.com/office/drawing/2010/main" val="0"/>
              </a:ext>
            </a:extLst>
          </a:blip>
          <a:srcRect l="11809" r="5566"/>
          <a:stretch/>
        </p:blipFill>
        <p:spPr>
          <a:xfrm>
            <a:off x="5979560" y="2701290"/>
            <a:ext cx="4230750" cy="4092790"/>
          </a:xfrm>
          <a:prstGeom prst="ellipse">
            <a:avLst/>
          </a:prstGeom>
        </p:spPr>
      </p:pic>
      <p:pic>
        <p:nvPicPr>
          <p:cNvPr id="19" name="Picture 18" descr="A picture containing tree, outdoor, ground, person&#10;&#10;Description automatically generated">
            <a:extLst>
              <a:ext uri="{FF2B5EF4-FFF2-40B4-BE49-F238E27FC236}">
                <a16:creationId xmlns:a16="http://schemas.microsoft.com/office/drawing/2014/main" id="{900567E0-1628-4150-B468-55B57A128EAC}"/>
              </a:ext>
            </a:extLst>
          </p:cNvPr>
          <p:cNvPicPr>
            <a:picLocks noChangeAspect="1"/>
          </p:cNvPicPr>
          <p:nvPr/>
        </p:nvPicPr>
        <p:blipFill rotWithShape="1">
          <a:blip r:embed="rId4">
            <a:extLst>
              <a:ext uri="{28A0092B-C50C-407E-A947-70E740481C1C}">
                <a14:useLocalDpi xmlns:a14="http://schemas.microsoft.com/office/drawing/2010/main" val="0"/>
              </a:ext>
            </a:extLst>
          </a:blip>
          <a:srcRect l="12140" r="22114"/>
          <a:stretch/>
        </p:blipFill>
        <p:spPr>
          <a:xfrm>
            <a:off x="9020015" y="1997320"/>
            <a:ext cx="3123344" cy="3173261"/>
          </a:xfrm>
          <a:prstGeom prst="ellipse">
            <a:avLst/>
          </a:prstGeom>
        </p:spPr>
      </p:pic>
      <p:sp>
        <p:nvSpPr>
          <p:cNvPr id="27" name="Rectangle: Top Corners Rounded 26">
            <a:extLst>
              <a:ext uri="{FF2B5EF4-FFF2-40B4-BE49-F238E27FC236}">
                <a16:creationId xmlns:a16="http://schemas.microsoft.com/office/drawing/2014/main" id="{98914A29-4EFD-4885-8C88-493497B2C4B3}"/>
              </a:ext>
            </a:extLst>
          </p:cNvPr>
          <p:cNvSpPr/>
          <p:nvPr/>
        </p:nvSpPr>
        <p:spPr>
          <a:xfrm>
            <a:off x="10171416" y="6308334"/>
            <a:ext cx="2208944" cy="626722"/>
          </a:xfrm>
          <a:prstGeom prst="round2Same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descr="Text&#10;&#10;Description automatically generated">
            <a:extLst>
              <a:ext uri="{FF2B5EF4-FFF2-40B4-BE49-F238E27FC236}">
                <a16:creationId xmlns:a16="http://schemas.microsoft.com/office/drawing/2014/main" id="{3990F8D0-15DD-4815-AF7B-EC88704583A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53375" y="6437543"/>
            <a:ext cx="1414110" cy="359073"/>
          </a:xfrm>
          <a:prstGeom prst="rect">
            <a:avLst/>
          </a:prstGeom>
        </p:spPr>
      </p:pic>
    </p:spTree>
    <p:extLst>
      <p:ext uri="{BB962C8B-B14F-4D97-AF65-F5344CB8AC3E}">
        <p14:creationId xmlns:p14="http://schemas.microsoft.com/office/powerpoint/2010/main" val="2120742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wipe(left)">
                                      <p:cBhvr>
                                        <p:cTn id="1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Parallelogram 30">
            <a:extLst>
              <a:ext uri="{FF2B5EF4-FFF2-40B4-BE49-F238E27FC236}">
                <a16:creationId xmlns:a16="http://schemas.microsoft.com/office/drawing/2014/main" id="{7A68C8E3-6CA7-4001-B9AB-6F164059A2D1}"/>
              </a:ext>
            </a:extLst>
          </p:cNvPr>
          <p:cNvSpPr/>
          <p:nvPr/>
        </p:nvSpPr>
        <p:spPr>
          <a:xfrm flipH="1" flipV="1">
            <a:off x="-448771" y="5154509"/>
            <a:ext cx="2558264" cy="626722"/>
          </a:xfrm>
          <a:prstGeom prst="parallelogram">
            <a:avLst>
              <a:gd name="adj" fmla="val 53256"/>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Parallelogram 29">
            <a:extLst>
              <a:ext uri="{FF2B5EF4-FFF2-40B4-BE49-F238E27FC236}">
                <a16:creationId xmlns:a16="http://schemas.microsoft.com/office/drawing/2014/main" id="{7FCEE905-EC01-4D18-915C-880C1A97A188}"/>
              </a:ext>
            </a:extLst>
          </p:cNvPr>
          <p:cNvSpPr/>
          <p:nvPr/>
        </p:nvSpPr>
        <p:spPr>
          <a:xfrm flipH="1" flipV="1">
            <a:off x="-421240" y="3043505"/>
            <a:ext cx="2558264" cy="626722"/>
          </a:xfrm>
          <a:prstGeom prst="parallelogram">
            <a:avLst>
              <a:gd name="adj" fmla="val 53256"/>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arallelogram 27">
            <a:extLst>
              <a:ext uri="{FF2B5EF4-FFF2-40B4-BE49-F238E27FC236}">
                <a16:creationId xmlns:a16="http://schemas.microsoft.com/office/drawing/2014/main" id="{73530774-8F3C-4A8F-B3CA-39662C6C0EED}"/>
              </a:ext>
            </a:extLst>
          </p:cNvPr>
          <p:cNvSpPr/>
          <p:nvPr/>
        </p:nvSpPr>
        <p:spPr>
          <a:xfrm flipH="1" flipV="1">
            <a:off x="-1376741" y="102742"/>
            <a:ext cx="10068677" cy="626722"/>
          </a:xfrm>
          <a:prstGeom prst="parallelogram">
            <a:avLst>
              <a:gd name="adj" fmla="val 53256"/>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6D64496-8EBF-41F3-AC74-50638A903C37}"/>
              </a:ext>
            </a:extLst>
          </p:cNvPr>
          <p:cNvSpPr txBox="1"/>
          <p:nvPr/>
        </p:nvSpPr>
        <p:spPr>
          <a:xfrm>
            <a:off x="274834" y="231639"/>
            <a:ext cx="11622640" cy="369332"/>
          </a:xfrm>
          <a:prstGeom prst="rect">
            <a:avLst/>
          </a:prstGeom>
          <a:noFill/>
        </p:spPr>
        <p:txBody>
          <a:bodyPr wrap="square" lIns="91440" tIns="45720" rIns="91440" bIns="45720" anchor="t">
            <a:spAutoFit/>
          </a:bodyPr>
          <a:lstStyle/>
          <a:p>
            <a:r>
              <a:rPr lang="en-US">
                <a:solidFill>
                  <a:schemeClr val="bg1"/>
                </a:solidFill>
                <a:latin typeface="Fedra Sans Std Bold"/>
              </a:rPr>
              <a:t>IFC tackles gender from multiple dimensions</a:t>
            </a:r>
            <a:endParaRPr lang="en-US">
              <a:solidFill>
                <a:schemeClr val="bg1"/>
              </a:solidFill>
              <a:latin typeface="Fedra Sans Std Bold" panose="020B0803040000020004" pitchFamily="34" charset="0"/>
            </a:endParaRPr>
          </a:p>
        </p:txBody>
      </p:sp>
      <p:graphicFrame>
        <p:nvGraphicFramePr>
          <p:cNvPr id="16" name="Table 15">
            <a:extLst>
              <a:ext uri="{FF2B5EF4-FFF2-40B4-BE49-F238E27FC236}">
                <a16:creationId xmlns:a16="http://schemas.microsoft.com/office/drawing/2014/main" id="{482B9973-A6FD-43D4-B819-AACF7D719CF4}"/>
              </a:ext>
            </a:extLst>
          </p:cNvPr>
          <p:cNvGraphicFramePr>
            <a:graphicFrameLocks noGrp="1"/>
          </p:cNvGraphicFramePr>
          <p:nvPr>
            <p:extLst>
              <p:ext uri="{D42A27DB-BD31-4B8C-83A1-F6EECF244321}">
                <p14:modId xmlns:p14="http://schemas.microsoft.com/office/powerpoint/2010/main" val="69420424"/>
              </p:ext>
            </p:extLst>
          </p:nvPr>
        </p:nvGraphicFramePr>
        <p:xfrm>
          <a:off x="2455524" y="931655"/>
          <a:ext cx="9318661" cy="5349240"/>
        </p:xfrm>
        <a:graphic>
          <a:graphicData uri="http://schemas.openxmlformats.org/drawingml/2006/table">
            <a:tbl>
              <a:tblPr bandRow="1">
                <a:tableStyleId>{8799B23B-EC83-4686-B30A-512413B5E67A}</a:tableStyleId>
              </a:tblPr>
              <a:tblGrid>
                <a:gridCol w="9318661">
                  <a:extLst>
                    <a:ext uri="{9D8B030D-6E8A-4147-A177-3AD203B41FA5}">
                      <a16:colId xmlns:a16="http://schemas.microsoft.com/office/drawing/2014/main" val="2887529533"/>
                    </a:ext>
                  </a:extLst>
                </a:gridCol>
              </a:tblGrid>
              <a:tr h="1069848">
                <a:tc>
                  <a:txBody>
                    <a:bodyPr/>
                    <a:lstStyle/>
                    <a:p>
                      <a:pPr>
                        <a:defRPr/>
                      </a:pPr>
                      <a:r>
                        <a:rPr lang="en-US" b="1">
                          <a:solidFill>
                            <a:srgbClr val="002F54"/>
                          </a:solidFill>
                          <a:latin typeface="Arial Narrow"/>
                        </a:rPr>
                        <a:t>Women as Leaders</a:t>
                      </a:r>
                    </a:p>
                    <a:p>
                      <a:pPr>
                        <a:spcBef>
                          <a:spcPts val="300"/>
                        </a:spcBef>
                      </a:pPr>
                      <a:r>
                        <a:rPr lang="en-US">
                          <a:solidFill>
                            <a:srgbClr val="333333"/>
                          </a:solidFill>
                          <a:latin typeface="Arial Narrow"/>
                        </a:rPr>
                        <a:t>Globally, only </a:t>
                      </a:r>
                      <a:r>
                        <a:rPr lang="en-US" sz="1800" b="1" kern="1200">
                          <a:solidFill>
                            <a:srgbClr val="002F54"/>
                          </a:solidFill>
                          <a:latin typeface="Arial Narrow"/>
                          <a:ea typeface="+mn-ea"/>
                          <a:cs typeface="+mn-cs"/>
                          <a:hlinkClick r:id="rId2"/>
                        </a:rPr>
                        <a:t>17% of all board seats</a:t>
                      </a:r>
                      <a:r>
                        <a:rPr lang="en-US">
                          <a:solidFill>
                            <a:srgbClr val="333333"/>
                          </a:solidFill>
                          <a:latin typeface="Arial Narrow"/>
                        </a:rPr>
                        <a:t> are held by women and women are severely under-represented </a:t>
                      </a:r>
                    </a:p>
                    <a:p>
                      <a:pPr>
                        <a:spcBef>
                          <a:spcPts val="300"/>
                        </a:spcBef>
                        <a:defRPr/>
                      </a:pPr>
                      <a:r>
                        <a:rPr lang="en-US">
                          <a:solidFill>
                            <a:srgbClr val="333333"/>
                          </a:solidFill>
                          <a:latin typeface="Arial Narrow"/>
                        </a:rPr>
                        <a:t>in management roles.</a:t>
                      </a:r>
                      <a:endParaRPr lang="en-US">
                        <a:latin typeface="Arial Narrow"/>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B0F0">
                        <a:alpha val="25000"/>
                      </a:srgbClr>
                    </a:solidFill>
                  </a:tcPr>
                </a:tc>
                <a:extLst>
                  <a:ext uri="{0D108BD9-81ED-4DB2-BD59-A6C34878D82A}">
                    <a16:rowId xmlns:a16="http://schemas.microsoft.com/office/drawing/2014/main" val="2529454439"/>
                  </a:ext>
                </a:extLst>
              </a:tr>
              <a:tr h="1069848">
                <a:tc>
                  <a:txBody>
                    <a:bodyPr/>
                    <a:lstStyle/>
                    <a:p>
                      <a:pPr marL="0" lvl="0" algn="l">
                        <a:buNone/>
                      </a:pPr>
                      <a:r>
                        <a:rPr lang="en-US" sz="1800" b="1" i="0" u="none" strike="noStrike" kern="1200" noProof="0">
                          <a:solidFill>
                            <a:srgbClr val="002F54"/>
                          </a:solidFill>
                          <a:latin typeface="Arial Narrow"/>
                        </a:rPr>
                        <a:t>Women as Employees</a:t>
                      </a:r>
                      <a:endParaRPr lang="en-US" sz="1800" b="0" i="0" u="none" strike="noStrike" kern="1200" noProof="0"/>
                    </a:p>
                    <a:p>
                      <a:pPr lvl="0">
                        <a:spcBef>
                          <a:spcPts val="300"/>
                        </a:spcBef>
                        <a:spcAft>
                          <a:spcPts val="0"/>
                        </a:spcAft>
                        <a:buNone/>
                      </a:pPr>
                      <a:r>
                        <a:rPr lang="en-US" sz="1800" b="0" i="0" u="none" strike="noStrike" kern="1200" noProof="0">
                          <a:solidFill>
                            <a:srgbClr val="333333"/>
                          </a:solidFill>
                          <a:latin typeface="Arial Narrow"/>
                        </a:rPr>
                        <a:t>Globally, women’s labor force participation is </a:t>
                      </a:r>
                      <a:r>
                        <a:rPr lang="en-US" sz="1800" b="1" i="0" u="none" strike="noStrike" kern="1200" noProof="0">
                          <a:solidFill>
                            <a:srgbClr val="002F54"/>
                          </a:solidFill>
                          <a:latin typeface="Arial Narrow"/>
                          <a:hlinkClick r:id="rId3"/>
                        </a:rPr>
                        <a:t>~27 percentage points</a:t>
                      </a:r>
                      <a:r>
                        <a:rPr lang="en-US" sz="1800" b="0" i="0" u="none" strike="noStrike" kern="1200" noProof="0">
                          <a:solidFill>
                            <a:srgbClr val="333333"/>
                          </a:solidFill>
                          <a:latin typeface="Arial Narrow"/>
                        </a:rPr>
                        <a:t> lower than for men - legal discrimination, disproportionate care responsibilities, and gender-based violence.</a:t>
                      </a:r>
                      <a:endParaRPr lang="en-US" sz="1800" b="1" kern="1200">
                        <a:solidFill>
                          <a:srgbClr val="002F54"/>
                        </a:solidFill>
                        <a:latin typeface="Arial Narrow"/>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522896964"/>
                  </a:ext>
                </a:extLst>
              </a:tr>
              <a:tr h="1069848">
                <a:tc>
                  <a:txBody>
                    <a:bodyPr/>
                    <a:lstStyle/>
                    <a:p>
                      <a:pPr lvl="0">
                        <a:spcBef>
                          <a:spcPts val="300"/>
                        </a:spcBef>
                        <a:spcAft>
                          <a:spcPts val="0"/>
                        </a:spcAft>
                        <a:buNone/>
                      </a:pPr>
                      <a:r>
                        <a:rPr lang="en-US" sz="1800" b="1" i="0" u="none" strike="noStrike" kern="1200" noProof="0">
                          <a:solidFill>
                            <a:srgbClr val="002F54"/>
                          </a:solidFill>
                          <a:latin typeface="Arial Narrow"/>
                        </a:rPr>
                        <a:t>Women as Entrepreneurs</a:t>
                      </a:r>
                      <a:endParaRPr lang="en-US" sz="1800" b="0" i="0" u="none" strike="noStrike" kern="1200" noProof="0"/>
                    </a:p>
                    <a:p>
                      <a:pPr lvl="0">
                        <a:spcBef>
                          <a:spcPts val="300"/>
                        </a:spcBef>
                        <a:buNone/>
                      </a:pPr>
                      <a:r>
                        <a:rPr lang="en-US" sz="1800" b="0" i="0" u="none" strike="noStrike" kern="1200" noProof="0">
                          <a:solidFill>
                            <a:srgbClr val="333333"/>
                          </a:solidFill>
                          <a:latin typeface="Arial Narrow"/>
                        </a:rPr>
                        <a:t>As MSME owners, women face barriers to starting or expanding businesses - access to capital, technology, markets, and social networks and social capital.</a:t>
                      </a:r>
                      <a:endParaRPr lang="en-US" sz="1800" b="0" i="0" u="none" strike="noStrike" kern="1200" noProof="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B0F0">
                        <a:alpha val="25000"/>
                      </a:srgbClr>
                    </a:solidFill>
                  </a:tcPr>
                </a:tc>
                <a:extLst>
                  <a:ext uri="{0D108BD9-81ED-4DB2-BD59-A6C34878D82A}">
                    <a16:rowId xmlns:a16="http://schemas.microsoft.com/office/drawing/2014/main" val="2380150612"/>
                  </a:ext>
                </a:extLst>
              </a:tr>
              <a:tr h="1069848">
                <a:tc>
                  <a:txBody>
                    <a:bodyPr/>
                    <a:lstStyle/>
                    <a:p>
                      <a:pPr marL="0" algn="l" defTabSz="914400" rtl="0" eaLnBrk="1" latinLnBrk="0" hangingPunct="1">
                        <a:defRPr/>
                      </a:pPr>
                      <a:r>
                        <a:rPr lang="en-US" sz="1800" b="1" kern="1200">
                          <a:solidFill>
                            <a:srgbClr val="002F54"/>
                          </a:solidFill>
                          <a:latin typeface="Arial Narrow"/>
                          <a:ea typeface="+mn-ea"/>
                          <a:cs typeface="+mn-cs"/>
                        </a:rPr>
                        <a:t>Women as Consumers</a:t>
                      </a:r>
                    </a:p>
                    <a:p>
                      <a:pPr lvl="0">
                        <a:spcBef>
                          <a:spcPts val="300"/>
                        </a:spcBef>
                      </a:pPr>
                      <a:r>
                        <a:rPr lang="en-US">
                          <a:solidFill>
                            <a:srgbClr val="333333"/>
                          </a:solidFill>
                          <a:latin typeface="Arial Narrow"/>
                        </a:rPr>
                        <a:t>Women face substantial gaps because their needs or preferences are not adequately considered </a:t>
                      </a:r>
                    </a:p>
                    <a:p>
                      <a:pPr lvl="0">
                        <a:defRPr/>
                      </a:pPr>
                      <a:r>
                        <a:rPr lang="en-US">
                          <a:solidFill>
                            <a:srgbClr val="333333"/>
                          </a:solidFill>
                          <a:latin typeface="Arial Narrow"/>
                        </a:rPr>
                        <a:t>in design or because marketing and distribution channels do not effectively reach them.</a:t>
                      </a:r>
                      <a:endParaRPr lang="en-US" sz="1050">
                        <a:solidFill>
                          <a:srgbClr val="333333"/>
                        </a:solidFill>
                        <a:latin typeface="Arial Narrow"/>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78880669"/>
                  </a:ext>
                </a:extLst>
              </a:tr>
              <a:tr h="1069848">
                <a:tc>
                  <a:txBody>
                    <a:bodyPr/>
                    <a:lstStyle/>
                    <a:p>
                      <a:pPr marL="0" algn="l" defTabSz="914400" rtl="0" eaLnBrk="1" latinLnBrk="0" hangingPunct="1">
                        <a:defRPr/>
                      </a:pPr>
                      <a:r>
                        <a:rPr lang="en-US" sz="1800" b="1" kern="1200">
                          <a:solidFill>
                            <a:srgbClr val="002F54"/>
                          </a:solidFill>
                          <a:latin typeface="Arial Narrow"/>
                          <a:ea typeface="+mn-ea"/>
                          <a:cs typeface="+mn-cs"/>
                        </a:rPr>
                        <a:t>Women as Community Stakeholders</a:t>
                      </a:r>
                    </a:p>
                    <a:p>
                      <a:pPr lvl="0">
                        <a:spcBef>
                          <a:spcPts val="300"/>
                        </a:spcBef>
                      </a:pPr>
                      <a:r>
                        <a:rPr lang="en-US">
                          <a:solidFill>
                            <a:srgbClr val="333333"/>
                          </a:solidFill>
                          <a:latin typeface="Arial Narrow"/>
                        </a:rPr>
                        <a:t>Many of the causes of gender gaps originate outside the workplace and in communities where </a:t>
                      </a:r>
                    </a:p>
                    <a:p>
                      <a:pPr lvl="0">
                        <a:spcBef>
                          <a:spcPts val="300"/>
                        </a:spcBef>
                        <a:defRPr/>
                      </a:pPr>
                      <a:r>
                        <a:rPr lang="en-US">
                          <a:solidFill>
                            <a:srgbClr val="333333"/>
                          </a:solidFill>
                          <a:latin typeface="Arial Narrow"/>
                        </a:rPr>
                        <a:t>companies operate.</a:t>
                      </a:r>
                      <a:endParaRPr lang="en-US">
                        <a:latin typeface="Arial Narrow"/>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B0F0">
                        <a:alpha val="25000"/>
                      </a:srgbClr>
                    </a:solidFill>
                  </a:tcPr>
                </a:tc>
                <a:extLst>
                  <a:ext uri="{0D108BD9-81ED-4DB2-BD59-A6C34878D82A}">
                    <a16:rowId xmlns:a16="http://schemas.microsoft.com/office/drawing/2014/main" val="3328299416"/>
                  </a:ext>
                </a:extLst>
              </a:tr>
            </a:tbl>
          </a:graphicData>
        </a:graphic>
      </p:graphicFrame>
      <p:sp>
        <p:nvSpPr>
          <p:cNvPr id="29" name="Parallelogram 28">
            <a:extLst>
              <a:ext uri="{FF2B5EF4-FFF2-40B4-BE49-F238E27FC236}">
                <a16:creationId xmlns:a16="http://schemas.microsoft.com/office/drawing/2014/main" id="{EBA126BA-E448-47C7-BE94-02B47E3691D7}"/>
              </a:ext>
            </a:extLst>
          </p:cNvPr>
          <p:cNvSpPr/>
          <p:nvPr/>
        </p:nvSpPr>
        <p:spPr>
          <a:xfrm flipH="1" flipV="1">
            <a:off x="-421240" y="931655"/>
            <a:ext cx="2558264" cy="626722"/>
          </a:xfrm>
          <a:prstGeom prst="parallelogram">
            <a:avLst>
              <a:gd name="adj" fmla="val 53256"/>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descr="A picture containing text&#10;&#10;Description automatically generated">
            <a:extLst>
              <a:ext uri="{FF2B5EF4-FFF2-40B4-BE49-F238E27FC236}">
                <a16:creationId xmlns:a16="http://schemas.microsoft.com/office/drawing/2014/main" id="{4AC627F8-5836-4F90-A3DC-D790928CF91F}"/>
              </a:ext>
            </a:extLst>
          </p:cNvPr>
          <p:cNvPicPr>
            <a:picLocks noChangeAspect="1"/>
          </p:cNvPicPr>
          <p:nvPr/>
        </p:nvPicPr>
        <p:blipFill rotWithShape="1">
          <a:blip r:embed="rId4">
            <a:extLst>
              <a:ext uri="{28A0092B-C50C-407E-A947-70E740481C1C}">
                <a14:useLocalDpi xmlns:a14="http://schemas.microsoft.com/office/drawing/2010/main" val="0"/>
              </a:ext>
            </a:extLst>
          </a:blip>
          <a:srcRect l="18772" t="8415" r="2127" b="33034"/>
          <a:stretch/>
        </p:blipFill>
        <p:spPr>
          <a:xfrm>
            <a:off x="765787" y="954011"/>
            <a:ext cx="1063375" cy="1049490"/>
          </a:xfrm>
          <a:prstGeom prst="ellipse">
            <a:avLst/>
          </a:prstGeom>
        </p:spPr>
      </p:pic>
      <p:pic>
        <p:nvPicPr>
          <p:cNvPr id="24" name="Picture 23">
            <a:extLst>
              <a:ext uri="{FF2B5EF4-FFF2-40B4-BE49-F238E27FC236}">
                <a16:creationId xmlns:a16="http://schemas.microsoft.com/office/drawing/2014/main" id="{93017454-5D53-4537-A922-72E1504B1F81}"/>
              </a:ext>
            </a:extLst>
          </p:cNvPr>
          <p:cNvPicPr>
            <a:picLocks noChangeAspect="1"/>
          </p:cNvPicPr>
          <p:nvPr/>
        </p:nvPicPr>
        <p:blipFill>
          <a:blip r:embed="rId5">
            <a:extLst>
              <a:ext uri="{28A0092B-C50C-407E-A947-70E740481C1C}">
                <a14:useLocalDpi xmlns:a14="http://schemas.microsoft.com/office/drawing/2010/main" val="0"/>
              </a:ext>
            </a:extLst>
          </a:blip>
          <a:srcRect l="14854" r="14854"/>
          <a:stretch/>
        </p:blipFill>
        <p:spPr>
          <a:xfrm>
            <a:off x="765787" y="2029630"/>
            <a:ext cx="1063375" cy="1049490"/>
          </a:xfrm>
          <a:prstGeom prst="ellipse">
            <a:avLst/>
          </a:prstGeom>
        </p:spPr>
      </p:pic>
      <p:pic>
        <p:nvPicPr>
          <p:cNvPr id="25" name="Picture 24">
            <a:extLst>
              <a:ext uri="{FF2B5EF4-FFF2-40B4-BE49-F238E27FC236}">
                <a16:creationId xmlns:a16="http://schemas.microsoft.com/office/drawing/2014/main" id="{B9D35F5F-D805-4654-BF85-5E6570679FF2}"/>
              </a:ext>
            </a:extLst>
          </p:cNvPr>
          <p:cNvPicPr>
            <a:picLocks noChangeAspect="1"/>
          </p:cNvPicPr>
          <p:nvPr/>
        </p:nvPicPr>
        <p:blipFill>
          <a:blip r:embed="rId6">
            <a:extLst>
              <a:ext uri="{28A0092B-C50C-407E-A947-70E740481C1C}">
                <a14:useLocalDpi xmlns:a14="http://schemas.microsoft.com/office/drawing/2010/main" val="0"/>
              </a:ext>
            </a:extLst>
          </a:blip>
          <a:srcRect l="16373" r="16373"/>
          <a:stretch/>
        </p:blipFill>
        <p:spPr>
          <a:xfrm>
            <a:off x="765787" y="3105249"/>
            <a:ext cx="1063375" cy="1049490"/>
          </a:xfrm>
          <a:prstGeom prst="ellipse">
            <a:avLst/>
          </a:prstGeom>
        </p:spPr>
      </p:pic>
      <p:pic>
        <p:nvPicPr>
          <p:cNvPr id="26" name="Picture 25">
            <a:extLst>
              <a:ext uri="{FF2B5EF4-FFF2-40B4-BE49-F238E27FC236}">
                <a16:creationId xmlns:a16="http://schemas.microsoft.com/office/drawing/2014/main" id="{070BF9D7-AAEF-4945-94A3-3FC339568D5C}"/>
              </a:ext>
            </a:extLst>
          </p:cNvPr>
          <p:cNvPicPr>
            <a:picLocks noChangeAspect="1"/>
          </p:cNvPicPr>
          <p:nvPr/>
        </p:nvPicPr>
        <p:blipFill>
          <a:blip r:embed="rId7">
            <a:extLst>
              <a:ext uri="{28A0092B-C50C-407E-A947-70E740481C1C}">
                <a14:useLocalDpi xmlns:a14="http://schemas.microsoft.com/office/drawing/2010/main" val="0"/>
              </a:ext>
            </a:extLst>
          </a:blip>
          <a:srcRect l="16205" r="16205"/>
          <a:stretch/>
        </p:blipFill>
        <p:spPr>
          <a:xfrm>
            <a:off x="765787" y="5256486"/>
            <a:ext cx="1063375" cy="1049490"/>
          </a:xfrm>
          <a:prstGeom prst="ellipse">
            <a:avLst/>
          </a:prstGeom>
        </p:spPr>
      </p:pic>
      <p:pic>
        <p:nvPicPr>
          <p:cNvPr id="27" name="Picture 26">
            <a:extLst>
              <a:ext uri="{FF2B5EF4-FFF2-40B4-BE49-F238E27FC236}">
                <a16:creationId xmlns:a16="http://schemas.microsoft.com/office/drawing/2014/main" id="{055D6690-48D8-435F-81AF-F42338DD12B1}"/>
              </a:ext>
            </a:extLst>
          </p:cNvPr>
          <p:cNvPicPr>
            <a:picLocks noChangeAspect="1"/>
          </p:cNvPicPr>
          <p:nvPr/>
        </p:nvPicPr>
        <p:blipFill>
          <a:blip r:embed="rId8">
            <a:extLst>
              <a:ext uri="{28A0092B-C50C-407E-A947-70E740481C1C}">
                <a14:useLocalDpi xmlns:a14="http://schemas.microsoft.com/office/drawing/2010/main" val="0"/>
              </a:ext>
            </a:extLst>
          </a:blip>
          <a:srcRect l="12004" r="12004"/>
          <a:stretch/>
        </p:blipFill>
        <p:spPr>
          <a:xfrm>
            <a:off x="765787" y="4180868"/>
            <a:ext cx="1063375" cy="1049490"/>
          </a:xfrm>
          <a:prstGeom prst="ellipse">
            <a:avLst/>
          </a:prstGeom>
        </p:spPr>
      </p:pic>
      <p:sp>
        <p:nvSpPr>
          <p:cNvPr id="32" name="Rectangle: Top Corners Rounded 31">
            <a:extLst>
              <a:ext uri="{FF2B5EF4-FFF2-40B4-BE49-F238E27FC236}">
                <a16:creationId xmlns:a16="http://schemas.microsoft.com/office/drawing/2014/main" id="{0D6D4602-5485-4322-827F-C99FFFA2F0BA}"/>
              </a:ext>
            </a:extLst>
          </p:cNvPr>
          <p:cNvSpPr/>
          <p:nvPr/>
        </p:nvSpPr>
        <p:spPr>
          <a:xfrm>
            <a:off x="10171416" y="6308334"/>
            <a:ext cx="2208944" cy="626722"/>
          </a:xfrm>
          <a:prstGeom prst="round2Same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descr="Text&#10;&#10;Description automatically generated">
            <a:extLst>
              <a:ext uri="{FF2B5EF4-FFF2-40B4-BE49-F238E27FC236}">
                <a16:creationId xmlns:a16="http://schemas.microsoft.com/office/drawing/2014/main" id="{1231377D-B3B7-4397-9FE5-17209736077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353375" y="6437543"/>
            <a:ext cx="1414110" cy="359073"/>
          </a:xfrm>
          <a:prstGeom prst="rect">
            <a:avLst/>
          </a:prstGeom>
        </p:spPr>
      </p:pic>
    </p:spTree>
    <p:extLst>
      <p:ext uri="{BB962C8B-B14F-4D97-AF65-F5344CB8AC3E}">
        <p14:creationId xmlns:p14="http://schemas.microsoft.com/office/powerpoint/2010/main" val="1778977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wipe(left)">
                                      <p:cBhvr>
                                        <p:cTn id="13" dur="500"/>
                                        <p:tgtEl>
                                          <p:spTgt spid="30"/>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wipe(left)">
                                      <p:cBhvr>
                                        <p:cTn id="1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8" grpId="0" animBg="1"/>
      <p:bldP spid="2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81FB03F-1375-4907-806D-DA3F02AC94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Content Placeholder 4" descr="A person standing next to a table of lemons&#10;&#10;Description automatically generated with low confidence">
            <a:extLst>
              <a:ext uri="{FF2B5EF4-FFF2-40B4-BE49-F238E27FC236}">
                <a16:creationId xmlns:a16="http://schemas.microsoft.com/office/drawing/2014/main" id="{762249BF-F6C6-427F-8D06-6D2157D49241}"/>
              </a:ext>
            </a:extLst>
          </p:cNvPr>
          <p:cNvPicPr>
            <a:picLocks noChangeAspect="1"/>
          </p:cNvPicPr>
          <p:nvPr/>
        </p:nvPicPr>
        <p:blipFill rotWithShape="1">
          <a:blip r:embed="rId2">
            <a:extLst>
              <a:ext uri="{28A0092B-C50C-407E-A947-70E740481C1C}">
                <a14:useLocalDpi xmlns:a14="http://schemas.microsoft.com/office/drawing/2010/main" val="0"/>
              </a:ext>
            </a:extLst>
          </a:blip>
          <a:srcRect l="11095" r="1" b="1"/>
          <a:stretch/>
        </p:blipFill>
        <p:spPr>
          <a:xfrm>
            <a:off x="20" y="1282"/>
            <a:ext cx="12191980" cy="6856718"/>
          </a:xfrm>
          <a:prstGeom prst="rect">
            <a:avLst/>
          </a:prstGeom>
        </p:spPr>
      </p:pic>
      <p:sp>
        <p:nvSpPr>
          <p:cNvPr id="4" name="Parallelogram 3">
            <a:extLst>
              <a:ext uri="{FF2B5EF4-FFF2-40B4-BE49-F238E27FC236}">
                <a16:creationId xmlns:a16="http://schemas.microsoft.com/office/drawing/2014/main" id="{D6023664-9CDB-4615-B78D-0AEB0D6AC21B}"/>
              </a:ext>
            </a:extLst>
          </p:cNvPr>
          <p:cNvSpPr/>
          <p:nvPr/>
        </p:nvSpPr>
        <p:spPr>
          <a:xfrm>
            <a:off x="-1317477" y="3914146"/>
            <a:ext cx="13178229" cy="134408"/>
          </a:xfrm>
          <a:prstGeom prst="parallelogram">
            <a:avLst>
              <a:gd name="adj" fmla="val 20334"/>
            </a:avLst>
          </a:prstGeom>
          <a:solidFill>
            <a:srgbClr val="FFC7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arallelogram 4">
            <a:extLst>
              <a:ext uri="{FF2B5EF4-FFF2-40B4-BE49-F238E27FC236}">
                <a16:creationId xmlns:a16="http://schemas.microsoft.com/office/drawing/2014/main" id="{8B115AD2-1E61-4103-9971-17A281984297}"/>
              </a:ext>
            </a:extLst>
          </p:cNvPr>
          <p:cNvSpPr/>
          <p:nvPr/>
        </p:nvSpPr>
        <p:spPr>
          <a:xfrm flipH="1" flipV="1">
            <a:off x="-1813393" y="1605883"/>
            <a:ext cx="12673175" cy="2308325"/>
          </a:xfrm>
          <a:prstGeom prst="parallelogram">
            <a:avLst>
              <a:gd name="adj" fmla="val 38027"/>
            </a:avLst>
          </a:prstGeom>
          <a:solidFill>
            <a:srgbClr val="00B0F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35C5ED2-9E52-446B-9D90-A1849C42F2D9}"/>
              </a:ext>
            </a:extLst>
          </p:cNvPr>
          <p:cNvSpPr txBox="1"/>
          <p:nvPr/>
        </p:nvSpPr>
        <p:spPr>
          <a:xfrm>
            <a:off x="1091689" y="2206953"/>
            <a:ext cx="5232414" cy="1569660"/>
          </a:xfrm>
          <a:prstGeom prst="rect">
            <a:avLst/>
          </a:prstGeom>
          <a:noFill/>
        </p:spPr>
        <p:txBody>
          <a:bodyPr wrap="square" lIns="91440" tIns="45720" rIns="91440" bIns="45720" rtlCol="0" anchor="t">
            <a:spAutoFit/>
          </a:bodyPr>
          <a:lstStyle/>
          <a:p>
            <a:r>
              <a:rPr lang="en-US" sz="2400">
                <a:solidFill>
                  <a:schemeClr val="bg1"/>
                </a:solidFill>
                <a:latin typeface="Fedra Sans Std Book"/>
              </a:rPr>
              <a:t>One of three key pillars under the Women in Work Sri Lanka Partnership between IFC and the Australian Government</a:t>
            </a:r>
          </a:p>
        </p:txBody>
      </p:sp>
      <p:sp>
        <p:nvSpPr>
          <p:cNvPr id="7" name="Parallelogram 6">
            <a:extLst>
              <a:ext uri="{FF2B5EF4-FFF2-40B4-BE49-F238E27FC236}">
                <a16:creationId xmlns:a16="http://schemas.microsoft.com/office/drawing/2014/main" id="{6BCDD74D-B4E0-4D6F-BD0C-23DB3875CE18}"/>
              </a:ext>
            </a:extLst>
          </p:cNvPr>
          <p:cNvSpPr/>
          <p:nvPr/>
        </p:nvSpPr>
        <p:spPr>
          <a:xfrm flipH="1" flipV="1">
            <a:off x="-569364" y="795351"/>
            <a:ext cx="12673175" cy="1411532"/>
          </a:xfrm>
          <a:prstGeom prst="parallelogram">
            <a:avLst>
              <a:gd name="adj" fmla="val 53256"/>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9902357-4CAA-4CBB-9603-37A1EA3E25AD}"/>
              </a:ext>
            </a:extLst>
          </p:cNvPr>
          <p:cNvSpPr txBox="1"/>
          <p:nvPr/>
        </p:nvSpPr>
        <p:spPr>
          <a:xfrm>
            <a:off x="1034823" y="877544"/>
            <a:ext cx="5989834" cy="1323439"/>
          </a:xfrm>
          <a:prstGeom prst="rect">
            <a:avLst/>
          </a:prstGeom>
          <a:noFill/>
        </p:spPr>
        <p:txBody>
          <a:bodyPr wrap="square" lIns="91440" tIns="45720" rIns="91440" bIns="45720" rtlCol="0" anchor="t">
            <a:spAutoFit/>
          </a:bodyPr>
          <a:lstStyle/>
          <a:p>
            <a:r>
              <a:rPr lang="en-US" sz="4000">
                <a:solidFill>
                  <a:schemeClr val="bg1"/>
                </a:solidFill>
                <a:latin typeface="Fedra Sans Std Light"/>
              </a:rPr>
              <a:t>Closing Gender Gaps in Access to finance</a:t>
            </a:r>
          </a:p>
        </p:txBody>
      </p:sp>
      <p:pic>
        <p:nvPicPr>
          <p:cNvPr id="9" name="Picture 8" descr="A person holding a box of potatoes&#10;&#10;Description automatically generated with low confidence">
            <a:extLst>
              <a:ext uri="{FF2B5EF4-FFF2-40B4-BE49-F238E27FC236}">
                <a16:creationId xmlns:a16="http://schemas.microsoft.com/office/drawing/2014/main" id="{FE26B4B8-4D56-4FBD-87DC-8B02FF139DBB}"/>
              </a:ext>
            </a:extLst>
          </p:cNvPr>
          <p:cNvPicPr>
            <a:picLocks noChangeAspect="1"/>
          </p:cNvPicPr>
          <p:nvPr/>
        </p:nvPicPr>
        <p:blipFill rotWithShape="1">
          <a:blip r:embed="rId3">
            <a:extLst>
              <a:ext uri="{28A0092B-C50C-407E-A947-70E740481C1C}">
                <a14:useLocalDpi xmlns:a14="http://schemas.microsoft.com/office/drawing/2010/main" val="0"/>
              </a:ext>
            </a:extLst>
          </a:blip>
          <a:srcRect l="53902"/>
          <a:stretch/>
        </p:blipFill>
        <p:spPr>
          <a:xfrm>
            <a:off x="5856270" y="-36316"/>
            <a:ext cx="6375302" cy="6914864"/>
          </a:xfrm>
          <a:prstGeom prst="rect">
            <a:avLst/>
          </a:prstGeom>
        </p:spPr>
      </p:pic>
      <p:cxnSp>
        <p:nvCxnSpPr>
          <p:cNvPr id="10" name="Straight Connector 9">
            <a:extLst>
              <a:ext uri="{FF2B5EF4-FFF2-40B4-BE49-F238E27FC236}">
                <a16:creationId xmlns:a16="http://schemas.microsoft.com/office/drawing/2014/main" id="{633A7776-9928-4891-9F9E-BB9429DF28AA}"/>
              </a:ext>
            </a:extLst>
          </p:cNvPr>
          <p:cNvCxnSpPr/>
          <p:nvPr/>
        </p:nvCxnSpPr>
        <p:spPr>
          <a:xfrm>
            <a:off x="914400" y="1911709"/>
            <a:ext cx="0" cy="157893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ectangle: Top Corners Rounded 10">
            <a:extLst>
              <a:ext uri="{FF2B5EF4-FFF2-40B4-BE49-F238E27FC236}">
                <a16:creationId xmlns:a16="http://schemas.microsoft.com/office/drawing/2014/main" id="{75277E73-EFB2-4712-9680-58A608802C49}"/>
              </a:ext>
            </a:extLst>
          </p:cNvPr>
          <p:cNvSpPr/>
          <p:nvPr/>
        </p:nvSpPr>
        <p:spPr>
          <a:xfrm>
            <a:off x="10171416" y="6308334"/>
            <a:ext cx="2208944" cy="626722"/>
          </a:xfrm>
          <a:prstGeom prst="round2Same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Text&#10;&#10;Description automatically generated">
            <a:extLst>
              <a:ext uri="{FF2B5EF4-FFF2-40B4-BE49-F238E27FC236}">
                <a16:creationId xmlns:a16="http://schemas.microsoft.com/office/drawing/2014/main" id="{E9E1AD80-8CBE-4F7F-A78F-117F41DD95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53375" y="6437543"/>
            <a:ext cx="1414110" cy="359073"/>
          </a:xfrm>
          <a:prstGeom prst="rect">
            <a:avLst/>
          </a:prstGeom>
        </p:spPr>
      </p:pic>
    </p:spTree>
    <p:extLst>
      <p:ext uri="{BB962C8B-B14F-4D97-AF65-F5344CB8AC3E}">
        <p14:creationId xmlns:p14="http://schemas.microsoft.com/office/powerpoint/2010/main" val="1443514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
                                        <p:tgtEl>
                                          <p:spTgt spid="2"/>
                                        </p:tgtEl>
                                      </p:cBhvr>
                                    </p:animEffect>
                                  </p:childTnLst>
                                </p:cTn>
                              </p:par>
                              <p:par>
                                <p:cTn id="8" presetID="1"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childTnLst>
                                </p:cTn>
                              </p:par>
                              <p:par>
                                <p:cTn id="10" presetID="22" presetClass="entr" presetSubtype="8"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par>
                                <p:cTn id="27" presetID="10" presetClass="entr" presetSubtype="0"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par>
                                <p:cTn id="30" presetID="22" presetClass="entr" presetSubtype="8"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P spid="6" grpId="0"/>
      <p:bldP spid="7" grpId="0" animBg="1"/>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erson in a store&#10;&#10;Description automatically generated with low confidence">
            <a:extLst>
              <a:ext uri="{FF2B5EF4-FFF2-40B4-BE49-F238E27FC236}">
                <a16:creationId xmlns:a16="http://schemas.microsoft.com/office/drawing/2014/main" id="{AF51EF88-CBFA-4AED-AA53-CE73355DEC29}"/>
              </a:ext>
            </a:extLst>
          </p:cNvPr>
          <p:cNvPicPr>
            <a:picLocks noChangeAspect="1"/>
          </p:cNvPicPr>
          <p:nvPr/>
        </p:nvPicPr>
        <p:blipFill rotWithShape="1">
          <a:blip r:embed="rId2">
            <a:extLst>
              <a:ext uri="{28A0092B-C50C-407E-A947-70E740481C1C}">
                <a14:useLocalDpi xmlns:a14="http://schemas.microsoft.com/office/drawing/2010/main" val="0"/>
              </a:ext>
            </a:extLst>
          </a:blip>
          <a:srcRect l="862" b="7490"/>
          <a:stretch/>
        </p:blipFill>
        <p:spPr>
          <a:xfrm>
            <a:off x="0" y="-620023"/>
            <a:ext cx="12192000" cy="7555080"/>
          </a:xfrm>
          <a:prstGeom prst="rect">
            <a:avLst/>
          </a:prstGeom>
        </p:spPr>
      </p:pic>
      <p:sp>
        <p:nvSpPr>
          <p:cNvPr id="15" name="Rectangle: Top Corners Rounded 14">
            <a:extLst>
              <a:ext uri="{FF2B5EF4-FFF2-40B4-BE49-F238E27FC236}">
                <a16:creationId xmlns:a16="http://schemas.microsoft.com/office/drawing/2014/main" id="{B1487507-7CA8-4ACB-9BC0-779FEBF24EA1}"/>
              </a:ext>
            </a:extLst>
          </p:cNvPr>
          <p:cNvSpPr/>
          <p:nvPr/>
        </p:nvSpPr>
        <p:spPr>
          <a:xfrm>
            <a:off x="10171416" y="6308334"/>
            <a:ext cx="2208944" cy="626722"/>
          </a:xfrm>
          <a:prstGeom prst="round2Same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Text&#10;&#10;Description automatically generated">
            <a:extLst>
              <a:ext uri="{FF2B5EF4-FFF2-40B4-BE49-F238E27FC236}">
                <a16:creationId xmlns:a16="http://schemas.microsoft.com/office/drawing/2014/main" id="{05CA25F2-ADFC-4284-8F20-740F836EA6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53375" y="6437543"/>
            <a:ext cx="1414110" cy="359073"/>
          </a:xfrm>
          <a:prstGeom prst="rect">
            <a:avLst/>
          </a:prstGeom>
        </p:spPr>
      </p:pic>
      <p:sp>
        <p:nvSpPr>
          <p:cNvPr id="9" name="Parallelogram 8">
            <a:extLst>
              <a:ext uri="{FF2B5EF4-FFF2-40B4-BE49-F238E27FC236}">
                <a16:creationId xmlns:a16="http://schemas.microsoft.com/office/drawing/2014/main" id="{45F79A3F-FB4E-4A67-995F-ED2979620609}"/>
              </a:ext>
            </a:extLst>
          </p:cNvPr>
          <p:cNvSpPr/>
          <p:nvPr/>
        </p:nvSpPr>
        <p:spPr>
          <a:xfrm flipH="1" flipV="1">
            <a:off x="-893858" y="283347"/>
            <a:ext cx="12828415" cy="626722"/>
          </a:xfrm>
          <a:prstGeom prst="parallelogram">
            <a:avLst>
              <a:gd name="adj" fmla="val 53256"/>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02A7C1DC-197F-48E1-9283-F28CB3DEA87B}"/>
              </a:ext>
            </a:extLst>
          </p:cNvPr>
          <p:cNvSpPr txBox="1"/>
          <p:nvPr/>
        </p:nvSpPr>
        <p:spPr>
          <a:xfrm>
            <a:off x="503434" y="398479"/>
            <a:ext cx="11622640" cy="369332"/>
          </a:xfrm>
          <a:prstGeom prst="rect">
            <a:avLst/>
          </a:prstGeom>
          <a:noFill/>
        </p:spPr>
        <p:txBody>
          <a:bodyPr wrap="square" lIns="91440" tIns="45720" rIns="91440" bIns="45720" anchor="t">
            <a:spAutoFit/>
          </a:bodyPr>
          <a:lstStyle/>
          <a:p>
            <a:r>
              <a:rPr lang="en-US">
                <a:solidFill>
                  <a:schemeClr val="bg1"/>
                </a:solidFill>
                <a:latin typeface="Fedra Sans Std Bold"/>
              </a:rPr>
              <a:t>Access to financial and nonfinancial services is a key barrier for women entrepreneurs</a:t>
            </a:r>
          </a:p>
        </p:txBody>
      </p:sp>
      <p:sp>
        <p:nvSpPr>
          <p:cNvPr id="13" name="Parallelogram 12">
            <a:extLst>
              <a:ext uri="{FF2B5EF4-FFF2-40B4-BE49-F238E27FC236}">
                <a16:creationId xmlns:a16="http://schemas.microsoft.com/office/drawing/2014/main" id="{F3A04C3A-AAF4-402D-8B08-C1EC46ABA0A8}"/>
              </a:ext>
            </a:extLst>
          </p:cNvPr>
          <p:cNvSpPr/>
          <p:nvPr/>
        </p:nvSpPr>
        <p:spPr>
          <a:xfrm>
            <a:off x="-2028195" y="5994772"/>
            <a:ext cx="8071112" cy="128531"/>
          </a:xfrm>
          <a:prstGeom prst="parallelogram">
            <a:avLst>
              <a:gd name="adj" fmla="val 20334"/>
            </a:avLst>
          </a:prstGeom>
          <a:solidFill>
            <a:srgbClr val="FFC7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13">
            <a:extLst>
              <a:ext uri="{FF2B5EF4-FFF2-40B4-BE49-F238E27FC236}">
                <a16:creationId xmlns:a16="http://schemas.microsoft.com/office/drawing/2014/main" id="{F743E2B1-7B6B-49CE-95DC-38B9D68D7C49}"/>
              </a:ext>
            </a:extLst>
          </p:cNvPr>
          <p:cNvSpPr/>
          <p:nvPr/>
        </p:nvSpPr>
        <p:spPr>
          <a:xfrm flipH="1" flipV="1">
            <a:off x="-1420403" y="1200837"/>
            <a:ext cx="8252718" cy="4789289"/>
          </a:xfrm>
          <a:prstGeom prst="parallelogram">
            <a:avLst>
              <a:gd name="adj" fmla="val 21477"/>
            </a:avLst>
          </a:prstGeom>
          <a:solidFill>
            <a:srgbClr val="00B0F0">
              <a:alpha val="6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8DE303C3-4EB2-4BDD-AA0E-2806792FF9EF}"/>
              </a:ext>
            </a:extLst>
          </p:cNvPr>
          <p:cNvSpPr txBox="1"/>
          <p:nvPr/>
        </p:nvSpPr>
        <p:spPr>
          <a:xfrm>
            <a:off x="554805" y="1329371"/>
            <a:ext cx="5342562" cy="4578433"/>
          </a:xfrm>
          <a:prstGeom prst="rect">
            <a:avLst/>
          </a:prstGeom>
          <a:noFill/>
        </p:spPr>
        <p:txBody>
          <a:bodyPr wrap="square" lIns="91440" tIns="45720" rIns="91440" bIns="45720" anchor="t">
            <a:spAutoFit/>
          </a:bodyPr>
          <a:lstStyle/>
          <a:p>
            <a:pPr marL="0" lvl="1">
              <a:lnSpc>
                <a:spcPct val="150000"/>
              </a:lnSpc>
              <a:spcBef>
                <a:spcPts val="0"/>
              </a:spcBef>
              <a:buClr>
                <a:schemeClr val="bg1"/>
              </a:buClr>
              <a:buSzPct val="150000"/>
            </a:pPr>
            <a:r>
              <a:rPr lang="en-US" b="1">
                <a:solidFill>
                  <a:schemeClr val="bg1"/>
                </a:solidFill>
                <a:latin typeface="Fedra Sans Std Bold" panose="020B0803040000020004" pitchFamily="34" charset="0"/>
              </a:rPr>
              <a:t>Unequal distribution of assets between women and men entrenches gender disparity. </a:t>
            </a:r>
          </a:p>
          <a:p>
            <a:pPr marL="285750" lvl="1" indent="-285750">
              <a:lnSpc>
                <a:spcPct val="150000"/>
              </a:lnSpc>
              <a:buClr>
                <a:schemeClr val="bg1"/>
              </a:buClr>
              <a:buSzPct val="150000"/>
              <a:buFont typeface="Arial" panose="020B0604020202020204" pitchFamily="34" charset="0"/>
              <a:buChar char="•"/>
            </a:pPr>
            <a:r>
              <a:rPr lang="en-US">
                <a:solidFill>
                  <a:schemeClr val="bg1"/>
                </a:solidFill>
                <a:latin typeface="Fedra Sans Std Bold"/>
              </a:rPr>
              <a:t>Female-owned SMEs </a:t>
            </a:r>
            <a:r>
              <a:rPr lang="en-US">
                <a:solidFill>
                  <a:schemeClr val="bg1"/>
                </a:solidFill>
                <a:latin typeface="Fedra Sans Std Book"/>
              </a:rPr>
              <a:t>are, on average, smaller than male-owned ones but account for an </a:t>
            </a:r>
            <a:r>
              <a:rPr lang="en-US">
                <a:solidFill>
                  <a:schemeClr val="bg1"/>
                </a:solidFill>
                <a:latin typeface="Fedra Sans Std Book"/>
                <a:ea typeface="ＭＳ Ｐゴシック"/>
              </a:rPr>
              <a:t>outsized share of </a:t>
            </a:r>
            <a:r>
              <a:rPr lang="en-US">
                <a:solidFill>
                  <a:schemeClr val="bg1"/>
                </a:solidFill>
                <a:latin typeface="Fedra Sans Std Bold"/>
                <a:ea typeface="ＭＳ Ｐゴシック"/>
              </a:rPr>
              <a:t>the </a:t>
            </a:r>
            <a:r>
              <a:rPr lang="en-US" b="1">
                <a:solidFill>
                  <a:schemeClr val="bg1"/>
                </a:solidFill>
                <a:latin typeface="Fedra Sans Std Bold"/>
              </a:rPr>
              <a:t>$1.5 trillion finance gap</a:t>
            </a:r>
            <a:r>
              <a:rPr lang="en-US">
                <a:solidFill>
                  <a:schemeClr val="bg1"/>
                </a:solidFill>
                <a:latin typeface="Fedra Sans Std Book"/>
                <a:ea typeface="ＭＳ Ｐゴシック"/>
              </a:rPr>
              <a:t>. </a:t>
            </a:r>
          </a:p>
          <a:p>
            <a:pPr marL="285750" lvl="1" indent="-285750">
              <a:lnSpc>
                <a:spcPct val="150000"/>
              </a:lnSpc>
              <a:buClr>
                <a:srgbClr val="FFFFFF"/>
              </a:buClr>
              <a:buSzPct val="150000"/>
              <a:buFont typeface="Arial" panose="020B0604020202020204" pitchFamily="34" charset="0"/>
              <a:buChar char="•"/>
            </a:pPr>
            <a:endParaRPr lang="en-US">
              <a:solidFill>
                <a:schemeClr val="bg1"/>
              </a:solidFill>
              <a:latin typeface="Fedra Sans Std Book"/>
              <a:ea typeface="ＭＳ Ｐゴシック"/>
            </a:endParaRPr>
          </a:p>
          <a:p>
            <a:pPr marL="285750" lvl="1" indent="-285750">
              <a:lnSpc>
                <a:spcPct val="150000"/>
              </a:lnSpc>
              <a:buClr>
                <a:schemeClr val="bg1"/>
              </a:buClr>
              <a:buSzPct val="150000"/>
              <a:buFont typeface="Arial" panose="020B0604020202020204" pitchFamily="34" charset="0"/>
              <a:buChar char="•"/>
            </a:pPr>
            <a:r>
              <a:rPr lang="en-US">
                <a:solidFill>
                  <a:schemeClr val="bg1"/>
                </a:solidFill>
                <a:latin typeface="Fedra Sans Std Book"/>
              </a:rPr>
              <a:t>Large corporations and governments spend </a:t>
            </a:r>
            <a:r>
              <a:rPr lang="en-US">
                <a:solidFill>
                  <a:schemeClr val="bg1"/>
                </a:solidFill>
                <a:latin typeface="Fedra Sans Std Bold"/>
              </a:rPr>
              <a:t>less than </a:t>
            </a:r>
            <a:r>
              <a:rPr lang="en-US" b="1">
                <a:solidFill>
                  <a:schemeClr val="bg1"/>
                </a:solidFill>
                <a:latin typeface="Fedra Sans Std Bold"/>
              </a:rPr>
              <a:t>1% of their procurement budget </a:t>
            </a:r>
            <a:r>
              <a:rPr lang="en-US">
                <a:solidFill>
                  <a:schemeClr val="bg1"/>
                </a:solidFill>
                <a:latin typeface="Fedra Sans Std Bold"/>
              </a:rPr>
              <a:t> on women-owned/led businesses </a:t>
            </a:r>
            <a:r>
              <a:rPr lang="en-US">
                <a:solidFill>
                  <a:schemeClr val="bg1"/>
                </a:solidFill>
                <a:latin typeface="Fedra Sans Std Book"/>
              </a:rPr>
              <a:t>(</a:t>
            </a:r>
            <a:r>
              <a:rPr lang="en-US" err="1">
                <a:solidFill>
                  <a:schemeClr val="bg1"/>
                </a:solidFill>
                <a:latin typeface="Fedra Sans Std Book"/>
              </a:rPr>
              <a:t>WEConnect</a:t>
            </a:r>
            <a:r>
              <a:rPr lang="en-US">
                <a:solidFill>
                  <a:schemeClr val="bg1"/>
                </a:solidFill>
                <a:latin typeface="Fedra Sans Std Book"/>
              </a:rPr>
              <a:t> International, 2017)</a:t>
            </a:r>
          </a:p>
          <a:p>
            <a:pPr marL="285750" lvl="1" indent="-285750">
              <a:lnSpc>
                <a:spcPct val="150000"/>
              </a:lnSpc>
              <a:spcBef>
                <a:spcPts val="0"/>
              </a:spcBef>
              <a:buClr>
                <a:schemeClr val="bg1"/>
              </a:buClr>
              <a:buSzPct val="150000"/>
              <a:buFont typeface="Arial" panose="020B0604020202020204" pitchFamily="34" charset="0"/>
              <a:buChar char="•"/>
            </a:pPr>
            <a:endParaRPr lang="en-US" sz="1600">
              <a:solidFill>
                <a:schemeClr val="bg1"/>
              </a:solidFill>
              <a:latin typeface="Fedra Sans Std Book" panose="020B0403040000020004" pitchFamily="34" charset="0"/>
              <a:ea typeface="ＭＳ Ｐゴシック"/>
            </a:endParaRPr>
          </a:p>
        </p:txBody>
      </p:sp>
    </p:spTree>
    <p:extLst>
      <p:ext uri="{BB962C8B-B14F-4D97-AF65-F5344CB8AC3E}">
        <p14:creationId xmlns:p14="http://schemas.microsoft.com/office/powerpoint/2010/main" val="20223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2" descr="A group of people standing around a table&#10;&#10;Description automatically generated with medium confidence">
            <a:extLst>
              <a:ext uri="{FF2B5EF4-FFF2-40B4-BE49-F238E27FC236}">
                <a16:creationId xmlns:a16="http://schemas.microsoft.com/office/drawing/2014/main" id="{08C29771-758F-4708-A16A-3E9059CC22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0456" y="1825625"/>
            <a:ext cx="6531088" cy="4351338"/>
          </a:xfrm>
          <a:prstGeom prst="rect">
            <a:avLst/>
          </a:prstGeom>
        </p:spPr>
      </p:pic>
      <p:pic>
        <p:nvPicPr>
          <p:cNvPr id="3" name="Picture 2" descr="A group of people standing around a person sitting at a desk&#10;&#10;Description automatically generated with medium confidence">
            <a:extLst>
              <a:ext uri="{FF2B5EF4-FFF2-40B4-BE49-F238E27FC236}">
                <a16:creationId xmlns:a16="http://schemas.microsoft.com/office/drawing/2014/main" id="{148D4DE2-1C58-4EE1-9914-CC717430CC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672" y="-956242"/>
            <a:ext cx="12267344" cy="8178229"/>
          </a:xfrm>
          <a:prstGeom prst="rect">
            <a:avLst/>
          </a:prstGeom>
        </p:spPr>
      </p:pic>
      <p:sp>
        <p:nvSpPr>
          <p:cNvPr id="4" name="Parallelogram 3">
            <a:extLst>
              <a:ext uri="{FF2B5EF4-FFF2-40B4-BE49-F238E27FC236}">
                <a16:creationId xmlns:a16="http://schemas.microsoft.com/office/drawing/2014/main" id="{B7B99C9D-1D4B-4FBC-AC36-F4B4AC165277}"/>
              </a:ext>
            </a:extLst>
          </p:cNvPr>
          <p:cNvSpPr/>
          <p:nvPr/>
        </p:nvSpPr>
        <p:spPr>
          <a:xfrm>
            <a:off x="-556973" y="5527981"/>
            <a:ext cx="10515600" cy="118357"/>
          </a:xfrm>
          <a:prstGeom prst="parallelogram">
            <a:avLst>
              <a:gd name="adj" fmla="val 20334"/>
            </a:avLst>
          </a:prstGeom>
          <a:solidFill>
            <a:srgbClr val="FFC7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arallelogram 4">
            <a:extLst>
              <a:ext uri="{FF2B5EF4-FFF2-40B4-BE49-F238E27FC236}">
                <a16:creationId xmlns:a16="http://schemas.microsoft.com/office/drawing/2014/main" id="{675EB66C-7A57-40AF-B8AA-9A83C895BBA7}"/>
              </a:ext>
            </a:extLst>
          </p:cNvPr>
          <p:cNvSpPr/>
          <p:nvPr/>
        </p:nvSpPr>
        <p:spPr>
          <a:xfrm flipH="1" flipV="1">
            <a:off x="-1571092" y="1319745"/>
            <a:ext cx="12040458" cy="4207748"/>
          </a:xfrm>
          <a:prstGeom prst="parallelogram">
            <a:avLst>
              <a:gd name="adj" fmla="val 21477"/>
            </a:avLst>
          </a:prstGeom>
          <a:solidFill>
            <a:srgbClr val="00B0F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a:extLst>
              <a:ext uri="{FF2B5EF4-FFF2-40B4-BE49-F238E27FC236}">
                <a16:creationId xmlns:a16="http://schemas.microsoft.com/office/drawing/2014/main" id="{EA18D0EB-CFB7-4274-AD5E-FFB895F194B0}"/>
              </a:ext>
            </a:extLst>
          </p:cNvPr>
          <p:cNvSpPr/>
          <p:nvPr/>
        </p:nvSpPr>
        <p:spPr>
          <a:xfrm flipH="1" flipV="1">
            <a:off x="-809947" y="530605"/>
            <a:ext cx="7005264" cy="876995"/>
          </a:xfrm>
          <a:prstGeom prst="parallelogram">
            <a:avLst>
              <a:gd name="adj" fmla="val 53256"/>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group of people standing around a table&#10;&#10;Description automatically generated with medium confidence">
            <a:extLst>
              <a:ext uri="{FF2B5EF4-FFF2-40B4-BE49-F238E27FC236}">
                <a16:creationId xmlns:a16="http://schemas.microsoft.com/office/drawing/2014/main" id="{ED7350D7-F16C-44F0-AD7F-079F0C3E82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44" y="-956242"/>
            <a:ext cx="12275016" cy="8178229"/>
          </a:xfrm>
          <a:prstGeom prst="rect">
            <a:avLst/>
          </a:prstGeom>
        </p:spPr>
      </p:pic>
      <p:sp>
        <p:nvSpPr>
          <p:cNvPr id="8" name="TextBox 7">
            <a:extLst>
              <a:ext uri="{FF2B5EF4-FFF2-40B4-BE49-F238E27FC236}">
                <a16:creationId xmlns:a16="http://schemas.microsoft.com/office/drawing/2014/main" id="{ADA28B00-788D-4D8C-985D-73A6F08EB181}"/>
              </a:ext>
            </a:extLst>
          </p:cNvPr>
          <p:cNvSpPr txBox="1"/>
          <p:nvPr/>
        </p:nvSpPr>
        <p:spPr>
          <a:xfrm>
            <a:off x="298855" y="1565625"/>
            <a:ext cx="3553954" cy="4154984"/>
          </a:xfrm>
          <a:prstGeom prst="rect">
            <a:avLst/>
          </a:prstGeom>
          <a:noFill/>
        </p:spPr>
        <p:txBody>
          <a:bodyPr wrap="square" rtlCol="0">
            <a:spAutoFit/>
          </a:bodyPr>
          <a:lstStyle/>
          <a:p>
            <a:r>
              <a:rPr lang="en-US" sz="2400">
                <a:solidFill>
                  <a:schemeClr val="bg1"/>
                </a:solidFill>
                <a:latin typeface="Fedra Sans Std Bold" panose="020B0803040000020004" pitchFamily="34" charset="0"/>
              </a:rPr>
              <a:t>Increased lending to women entrepreneurs </a:t>
            </a:r>
            <a:r>
              <a:rPr lang="en-US" sz="2400">
                <a:solidFill>
                  <a:schemeClr val="bg1"/>
                </a:solidFill>
                <a:latin typeface="Fedra Sans Std Book" panose="020B0403040000020004" pitchFamily="34" charset="0"/>
              </a:rPr>
              <a:t>by </a:t>
            </a:r>
            <a:r>
              <a:rPr lang="en-US" sz="2400">
                <a:solidFill>
                  <a:schemeClr val="bg1"/>
                </a:solidFill>
                <a:latin typeface="Fedra Sans Std Bold" panose="020B0803040000020004" pitchFamily="34" charset="0"/>
              </a:rPr>
              <a:t>developing women’s banking strategies </a:t>
            </a:r>
            <a:r>
              <a:rPr lang="en-US" sz="2400">
                <a:solidFill>
                  <a:schemeClr val="bg1"/>
                </a:solidFill>
                <a:latin typeface="Fedra Sans Std Book" panose="020B0403040000020004" pitchFamily="34" charset="0"/>
              </a:rPr>
              <a:t>– lending to a </a:t>
            </a:r>
            <a:r>
              <a:rPr lang="en-US" sz="2400">
                <a:solidFill>
                  <a:schemeClr val="bg1"/>
                </a:solidFill>
                <a:latin typeface="Fedra Sans Std Bold" panose="020B0803040000020004" pitchFamily="34" charset="0"/>
              </a:rPr>
              <a:t>36% increase in the value of loans to women </a:t>
            </a:r>
            <a:r>
              <a:rPr lang="en-US" sz="2400">
                <a:solidFill>
                  <a:schemeClr val="bg1"/>
                </a:solidFill>
                <a:latin typeface="Fedra Sans Std Book" panose="020B0403040000020004" pitchFamily="34" charset="0"/>
              </a:rPr>
              <a:t>at one IFC investment client </a:t>
            </a:r>
          </a:p>
          <a:p>
            <a:endParaRPr lang="en-US" sz="2400">
              <a:solidFill>
                <a:schemeClr val="bg1"/>
              </a:solidFill>
              <a:latin typeface="Fedra Sans Std Book" panose="020B0403040000020004" pitchFamily="34" charset="0"/>
            </a:endParaRPr>
          </a:p>
        </p:txBody>
      </p:sp>
      <p:sp>
        <p:nvSpPr>
          <p:cNvPr id="9" name="TextBox 8">
            <a:extLst>
              <a:ext uri="{FF2B5EF4-FFF2-40B4-BE49-F238E27FC236}">
                <a16:creationId xmlns:a16="http://schemas.microsoft.com/office/drawing/2014/main" id="{6BF97863-5005-49E6-BB7A-FACA8CF480DE}"/>
              </a:ext>
            </a:extLst>
          </p:cNvPr>
          <p:cNvSpPr txBox="1"/>
          <p:nvPr/>
        </p:nvSpPr>
        <p:spPr>
          <a:xfrm>
            <a:off x="298855" y="587423"/>
            <a:ext cx="5989834" cy="707886"/>
          </a:xfrm>
          <a:prstGeom prst="rect">
            <a:avLst/>
          </a:prstGeom>
          <a:noFill/>
        </p:spPr>
        <p:txBody>
          <a:bodyPr wrap="square" rtlCol="0">
            <a:spAutoFit/>
          </a:bodyPr>
          <a:lstStyle/>
          <a:p>
            <a:r>
              <a:rPr lang="en-US" sz="4000">
                <a:solidFill>
                  <a:schemeClr val="bg1"/>
                </a:solidFill>
                <a:latin typeface="Fedra Sans Std Light" panose="020B0303040000020004" pitchFamily="34" charset="0"/>
              </a:rPr>
              <a:t>Access to finance</a:t>
            </a:r>
          </a:p>
        </p:txBody>
      </p:sp>
      <p:sp>
        <p:nvSpPr>
          <p:cNvPr id="10" name="Parallelogram 9">
            <a:extLst>
              <a:ext uri="{FF2B5EF4-FFF2-40B4-BE49-F238E27FC236}">
                <a16:creationId xmlns:a16="http://schemas.microsoft.com/office/drawing/2014/main" id="{4EF3F6BB-57B1-4F33-BEEB-D2B0D8177D08}"/>
              </a:ext>
            </a:extLst>
          </p:cNvPr>
          <p:cNvSpPr/>
          <p:nvPr/>
        </p:nvSpPr>
        <p:spPr>
          <a:xfrm>
            <a:off x="9840000" y="5527493"/>
            <a:ext cx="2901301" cy="118357"/>
          </a:xfrm>
          <a:prstGeom prst="parallelogram">
            <a:avLst>
              <a:gd name="adj" fmla="val 20334"/>
            </a:avLst>
          </a:prstGeom>
          <a:solidFill>
            <a:srgbClr val="FFC7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56C74F3F-87E7-4150-ADEE-9526E6129270}"/>
              </a:ext>
            </a:extLst>
          </p:cNvPr>
          <p:cNvCxnSpPr>
            <a:cxnSpLocks/>
          </p:cNvCxnSpPr>
          <p:nvPr/>
        </p:nvCxnSpPr>
        <p:spPr>
          <a:xfrm>
            <a:off x="184935" y="1690688"/>
            <a:ext cx="0" cy="352858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Top Corners Rounded 11">
            <a:extLst>
              <a:ext uri="{FF2B5EF4-FFF2-40B4-BE49-F238E27FC236}">
                <a16:creationId xmlns:a16="http://schemas.microsoft.com/office/drawing/2014/main" id="{ED9531B2-3A8C-4952-B5F9-9143D9FE68DA}"/>
              </a:ext>
            </a:extLst>
          </p:cNvPr>
          <p:cNvSpPr/>
          <p:nvPr/>
        </p:nvSpPr>
        <p:spPr>
          <a:xfrm>
            <a:off x="10171416" y="6308334"/>
            <a:ext cx="2208944" cy="626722"/>
          </a:xfrm>
          <a:prstGeom prst="round2Same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Text&#10;&#10;Description automatically generated">
            <a:extLst>
              <a:ext uri="{FF2B5EF4-FFF2-40B4-BE49-F238E27FC236}">
                <a16:creationId xmlns:a16="http://schemas.microsoft.com/office/drawing/2014/main" id="{BD58DF25-3649-4A85-AD1F-11632D5D7C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53375" y="6437543"/>
            <a:ext cx="1414110" cy="359073"/>
          </a:xfrm>
          <a:prstGeom prst="rect">
            <a:avLst/>
          </a:prstGeom>
        </p:spPr>
      </p:pic>
    </p:spTree>
    <p:extLst>
      <p:ext uri="{BB962C8B-B14F-4D97-AF65-F5344CB8AC3E}">
        <p14:creationId xmlns:p14="http://schemas.microsoft.com/office/powerpoint/2010/main" val="3401654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500"/>
                                        <p:tgtEl>
                                          <p:spTgt spid="3"/>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left)">
                                      <p:cBhvr>
                                        <p:cTn id="31" dur="500"/>
                                        <p:tgtEl>
                                          <p:spTgt spid="10"/>
                                        </p:tgtEl>
                                      </p:cBhvr>
                                    </p:animEffect>
                                  </p:childTnLst>
                                </p:cTn>
                              </p:par>
                              <p:par>
                                <p:cTn id="32" presetID="1" presetClass="entr" presetSubtype="0" fill="hold" nodeType="withEffect">
                                  <p:stCondLst>
                                    <p:cond delay="0"/>
                                  </p:stCondLst>
                                  <p:childTnLst>
                                    <p:set>
                                      <p:cBhvr>
                                        <p:cTn id="33"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p:bldP spid="9" grpId="0"/>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922F3CB-7C96-40F8-93F6-473F6CE87F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Content Placeholder 3" descr="A person in a suit&#10;&#10;Description automatically generated with medium confidence">
            <a:extLst>
              <a:ext uri="{FF2B5EF4-FFF2-40B4-BE49-F238E27FC236}">
                <a16:creationId xmlns:a16="http://schemas.microsoft.com/office/drawing/2014/main" id="{3FFE332E-DE23-462C-B36B-D26DE9348C84}"/>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0" y="0"/>
            <a:ext cx="12192000" cy="6858000"/>
          </a:xfrm>
          <a:prstGeom prst="rect">
            <a:avLst/>
          </a:prstGeom>
        </p:spPr>
      </p:pic>
      <p:sp>
        <p:nvSpPr>
          <p:cNvPr id="4" name="Rectangle: Top Corners Rounded 3">
            <a:extLst>
              <a:ext uri="{FF2B5EF4-FFF2-40B4-BE49-F238E27FC236}">
                <a16:creationId xmlns:a16="http://schemas.microsoft.com/office/drawing/2014/main" id="{3FB22CF6-7572-4CDB-9FC4-A0D12FEC3F93}"/>
              </a:ext>
            </a:extLst>
          </p:cNvPr>
          <p:cNvSpPr/>
          <p:nvPr/>
        </p:nvSpPr>
        <p:spPr>
          <a:xfrm>
            <a:off x="10171416" y="6308334"/>
            <a:ext cx="2208944" cy="626722"/>
          </a:xfrm>
          <a:prstGeom prst="round2Same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ext&#10;&#10;Description automatically generated">
            <a:extLst>
              <a:ext uri="{FF2B5EF4-FFF2-40B4-BE49-F238E27FC236}">
                <a16:creationId xmlns:a16="http://schemas.microsoft.com/office/drawing/2014/main" id="{5FC5AD6E-90CE-4885-8A8B-8BB1EF32A2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53375" y="6437543"/>
            <a:ext cx="1414110" cy="359073"/>
          </a:xfrm>
          <a:prstGeom prst="rect">
            <a:avLst/>
          </a:prstGeom>
        </p:spPr>
      </p:pic>
    </p:spTree>
    <p:extLst>
      <p:ext uri="{BB962C8B-B14F-4D97-AF65-F5344CB8AC3E}">
        <p14:creationId xmlns:p14="http://schemas.microsoft.com/office/powerpoint/2010/main" val="2573885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400</Words>
  <Application>Microsoft Office PowerPoint</Application>
  <PresentationFormat>Widescreen</PresentationFormat>
  <Paragraphs>35</Paragraphs>
  <Slides>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Arial</vt:lpstr>
      <vt:lpstr>Arial Narrow</vt:lpstr>
      <vt:lpstr>Calibri</vt:lpstr>
      <vt:lpstr>Calibri Light</vt:lpstr>
      <vt:lpstr>Fedra Sans Std Bold</vt:lpstr>
      <vt:lpstr>Fedra Sans Std Book</vt:lpstr>
      <vt:lpstr>Fedra Sans Std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Samurdhi Lakshani Perera</dc:creator>
  <cp:lastModifiedBy>Anna Pecot</cp:lastModifiedBy>
  <cp:revision>2</cp:revision>
  <dcterms:created xsi:type="dcterms:W3CDTF">2022-03-17T04:03:57Z</dcterms:created>
  <dcterms:modified xsi:type="dcterms:W3CDTF">2022-03-18T15:18:52Z</dcterms:modified>
</cp:coreProperties>
</file>