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"/>
  </p:notesMasterIdLst>
  <p:sldIdLst>
    <p:sldId id="1348" r:id="rId2"/>
    <p:sldId id="1338" r:id="rId3"/>
  </p:sldIdLst>
  <p:sldSz cx="12192000" cy="6858000"/>
  <p:notesSz cx="6858000" cy="9144000"/>
  <p:defaultTextStyle>
    <a:defPPr>
      <a:defRPr lang="en-C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63F"/>
    <a:srgbClr val="00FFFF"/>
    <a:srgbClr val="C12FAC"/>
    <a:srgbClr val="FF7979"/>
    <a:srgbClr val="009999"/>
    <a:srgbClr val="E5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210" autoAdjust="0"/>
  </p:normalViewPr>
  <p:slideViewPr>
    <p:cSldViewPr snapToGrid="0">
      <p:cViewPr varScale="1">
        <p:scale>
          <a:sx n="54" d="100"/>
          <a:sy n="54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biana Taku" userId="7acd60648c960265" providerId="LiveId" clId="{AE7A57AE-EB61-4AF7-8DEC-36A0C21C5309}"/>
    <pc:docChg chg="delSld delMainMaster">
      <pc:chgData name="Bibiana Taku" userId="7acd60648c960265" providerId="LiveId" clId="{AE7A57AE-EB61-4AF7-8DEC-36A0C21C5309}" dt="2024-02-23T16:48:20.008" v="1" actId="47"/>
      <pc:docMkLst>
        <pc:docMk/>
      </pc:docMkLst>
      <pc:sldChg chg="del">
        <pc:chgData name="Bibiana Taku" userId="7acd60648c960265" providerId="LiveId" clId="{AE7A57AE-EB61-4AF7-8DEC-36A0C21C5309}" dt="2024-02-23T16:48:05.240" v="0" actId="47"/>
        <pc:sldMkLst>
          <pc:docMk/>
          <pc:sldMk cId="1955556407" sldId="256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1544715179" sldId="1200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1356300007" sldId="1204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2024117755" sldId="1205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205369668" sldId="1330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847030914" sldId="1332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1789259354" sldId="1333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217222356" sldId="1336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2720222919" sldId="1337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3811756429" sldId="1339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1598586599" sldId="1340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3244062295" sldId="1341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63749953" sldId="1342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2550065024" sldId="1343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3695789792" sldId="1344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1290979776" sldId="1345"/>
        </pc:sldMkLst>
      </pc:sldChg>
      <pc:sldChg chg="del">
        <pc:chgData name="Bibiana Taku" userId="7acd60648c960265" providerId="LiveId" clId="{AE7A57AE-EB61-4AF7-8DEC-36A0C21C5309}" dt="2024-02-23T16:48:20.008" v="1" actId="47"/>
        <pc:sldMkLst>
          <pc:docMk/>
          <pc:sldMk cId="1310846081" sldId="1347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1609279846" sldId="1349"/>
        </pc:sldMkLst>
      </pc:sldChg>
      <pc:sldChg chg="del">
        <pc:chgData name="Bibiana Taku" userId="7acd60648c960265" providerId="LiveId" clId="{AE7A57AE-EB61-4AF7-8DEC-36A0C21C5309}" dt="2024-02-23T16:48:05.240" v="0" actId="47"/>
        <pc:sldMkLst>
          <pc:docMk/>
          <pc:sldMk cId="451128604" sldId="1350"/>
        </pc:sldMkLst>
      </pc:sldChg>
      <pc:sldMasterChg chg="del delSldLayout">
        <pc:chgData name="Bibiana Taku" userId="7acd60648c960265" providerId="LiveId" clId="{AE7A57AE-EB61-4AF7-8DEC-36A0C21C5309}" dt="2024-02-23T16:48:20.008" v="1" actId="47"/>
        <pc:sldMasterMkLst>
          <pc:docMk/>
          <pc:sldMasterMk cId="1880215366" sldId="2147483755"/>
        </pc:sldMasterMkLst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936513630" sldId="2147483661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522196002" sldId="2147483662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526150740" sldId="2147483663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980459650" sldId="2147483665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176776276" sldId="2147483666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490213285" sldId="2147483667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4197753801" sldId="2147483668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843936469" sldId="2147483669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96486564" sldId="2147483670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4232012127" sldId="2147483671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1708873791" sldId="2147483672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720179121" sldId="2147483673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516327691" sldId="2147483674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733934420" sldId="2147483675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88462198" sldId="2147483676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4128694163" sldId="2147483677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154578204" sldId="2147483678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45965559" sldId="2147483679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909564443" sldId="2147483680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771154211" sldId="2147483681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41390053" sldId="2147483682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700170499" sldId="2147483684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1287780001" sldId="2147483685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651343275" sldId="2147483686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952172975" sldId="2147483687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668312583" sldId="2147483689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1305409589" sldId="2147483690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416142034" sldId="2147483691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918060906" sldId="2147483756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930587059" sldId="2147483757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231380627" sldId="2147483758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4697119" sldId="2147483759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80986470" sldId="2147483760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564811184" sldId="2147483761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400537465" sldId="2147483762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274888475" sldId="2147483763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4009491260" sldId="2147483764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1370578831" sldId="2147483765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998955602" sldId="2147483766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702887121" sldId="2147483767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444954529" sldId="2147483768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958688283" sldId="2147483769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592523253" sldId="2147483770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2532093800" sldId="2147483771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228772964" sldId="2147483772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955460879" sldId="2147483773"/>
          </pc:sldLayoutMkLst>
        </pc:sldLayoutChg>
        <pc:sldLayoutChg chg="del">
          <pc:chgData name="Bibiana Taku" userId="7acd60648c960265" providerId="LiveId" clId="{AE7A57AE-EB61-4AF7-8DEC-36A0C21C5309}" dt="2024-02-23T16:48:20.008" v="1" actId="47"/>
          <pc:sldLayoutMkLst>
            <pc:docMk/>
            <pc:sldMasterMk cId="1880215366" sldId="2147483755"/>
            <pc:sldLayoutMk cId="3540666935" sldId="21474837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3716A-4CDF-43C4-A8E9-ED4EA753DB9D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76BCE-44D8-4C4D-A66A-52A2BCA9F6C3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83176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Sachant</a:t>
            </a:r>
            <a:r>
              <a:rPr lang="en-US" dirty="0"/>
              <a:t> que </a:t>
            </a:r>
            <a:r>
              <a:rPr lang="en-US" dirty="0" err="1"/>
              <a:t>l’une</a:t>
            </a:r>
            <a:r>
              <a:rPr lang="en-US" dirty="0"/>
              <a:t> de frustration de Belinda </a:t>
            </a:r>
            <a:r>
              <a:rPr lang="en-US" dirty="0" err="1"/>
              <a:t>est</a:t>
            </a:r>
            <a:r>
              <a:rPr lang="en-US" dirty="0"/>
              <a:t> le manque de reconnaissance de </a:t>
            </a:r>
            <a:r>
              <a:rPr lang="en-US" dirty="0" err="1"/>
              <a:t>ses</a:t>
            </a:r>
            <a:r>
              <a:rPr lang="en-US" dirty="0"/>
              <a:t> efforts par son </a:t>
            </a:r>
            <a:r>
              <a:rPr lang="en-US" dirty="0" err="1"/>
              <a:t>superviseur</a:t>
            </a:r>
            <a:r>
              <a:rPr lang="en-US" dirty="0"/>
              <a:t>, </a:t>
            </a:r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</a:t>
            </a:r>
            <a:r>
              <a:rPr lang="en-US" dirty="0" err="1"/>
              <a:t>inclure</a:t>
            </a:r>
            <a:r>
              <a:rPr lang="en-US" dirty="0"/>
              <a:t> dans le module de la formation a fin que le </a:t>
            </a:r>
            <a:r>
              <a:rPr lang="en-US" dirty="0" err="1"/>
              <a:t>formateur</a:t>
            </a:r>
            <a:r>
              <a:rPr lang="en-US" dirty="0"/>
              <a:t> </a:t>
            </a:r>
            <a:r>
              <a:rPr lang="en-US" dirty="0" err="1"/>
              <a:t>puisse</a:t>
            </a:r>
            <a:r>
              <a:rPr lang="en-US" dirty="0"/>
              <a:t> la </a:t>
            </a:r>
            <a:r>
              <a:rPr lang="en-US" dirty="0" err="1"/>
              <a:t>rassurer</a:t>
            </a:r>
            <a:r>
              <a:rPr lang="en-US" dirty="0"/>
              <a:t>?</a:t>
            </a:r>
          </a:p>
          <a:p>
            <a:r>
              <a:rPr lang="en-US" dirty="0"/>
              <a:t>Quelle Valeur,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meilleure</a:t>
            </a:r>
            <a:r>
              <a:rPr lang="en-US" dirty="0"/>
              <a:t> </a:t>
            </a:r>
            <a:r>
              <a:rPr lang="en-US" dirty="0" err="1"/>
              <a:t>connaissance</a:t>
            </a:r>
            <a:r>
              <a:rPr lang="en-US" dirty="0"/>
              <a:t> de Belinda (son personage) </a:t>
            </a:r>
            <a:r>
              <a:rPr lang="en-US" dirty="0" err="1"/>
              <a:t>ajoute</a:t>
            </a:r>
            <a:r>
              <a:rPr lang="en-US" dirty="0"/>
              <a:t> a la conception </a:t>
            </a:r>
            <a:r>
              <a:rPr lang="en-US" dirty="0" err="1"/>
              <a:t>pedagogique</a:t>
            </a:r>
            <a:r>
              <a:rPr lang="en-US" dirty="0"/>
              <a:t>?</a:t>
            </a:r>
            <a:endParaRPr lang="en-C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76BCE-44D8-4C4D-A66A-52A2BCA9F6C3}" type="slidenum">
              <a:rPr lang="en-CM" smtClean="0"/>
              <a:t>1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18628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Belinda dans </a:t>
            </a:r>
            <a:r>
              <a:rPr lang="en-US" dirty="0" err="1"/>
              <a:t>votre</a:t>
            </a:r>
            <a:r>
              <a:rPr lang="en-US" dirty="0"/>
              <a:t> esprit et </a:t>
            </a:r>
            <a:r>
              <a:rPr lang="en-US" dirty="0" err="1"/>
              <a:t>apres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fait un </a:t>
            </a:r>
            <a:r>
              <a:rPr lang="en-US" dirty="0" err="1"/>
              <a:t>diagnostique</a:t>
            </a:r>
            <a:r>
              <a:rPr lang="en-US" dirty="0"/>
              <a:t> a travers les questionnaires et les observation, essayer de </a:t>
            </a:r>
            <a:r>
              <a:rPr lang="en-US" dirty="0" err="1"/>
              <a:t>renseigner</a:t>
            </a:r>
            <a:r>
              <a:rPr lang="en-US" dirty="0"/>
              <a:t> les quatre cases representant les 7 </a:t>
            </a:r>
            <a:r>
              <a:rPr lang="en-US" dirty="0" err="1"/>
              <a:t>etapes</a:t>
            </a:r>
            <a:r>
              <a:rPr lang="en-US" dirty="0"/>
              <a:t> du </a:t>
            </a:r>
            <a:r>
              <a:rPr lang="en-US" dirty="0" err="1"/>
              <a:t>formulaire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recu</a:t>
            </a:r>
            <a:r>
              <a:rPr lang="en-US" dirty="0"/>
              <a:t>.</a:t>
            </a:r>
          </a:p>
          <a:p>
            <a:r>
              <a:rPr lang="en-US" dirty="0"/>
              <a:t>Au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n’avez</a:t>
            </a:r>
            <a:r>
              <a:rPr lang="en-US" dirty="0"/>
              <a:t> pas </a:t>
            </a:r>
            <a:r>
              <a:rPr lang="en-US" dirty="0" err="1"/>
              <a:t>recu</a:t>
            </a:r>
            <a:r>
              <a:rPr lang="en-US" dirty="0"/>
              <a:t> les </a:t>
            </a:r>
            <a:r>
              <a:rPr lang="en-US" dirty="0" err="1"/>
              <a:t>formulaires</a:t>
            </a:r>
            <a:r>
              <a:rPr lang="en-US" dirty="0"/>
              <a:t> essayer de tracer les 7 case et les </a:t>
            </a:r>
            <a:r>
              <a:rPr lang="en-US" dirty="0" err="1"/>
              <a:t>renseigner</a:t>
            </a:r>
            <a:r>
              <a:rPr lang="en-US" dirty="0"/>
              <a:t>.</a:t>
            </a:r>
          </a:p>
          <a:p>
            <a:r>
              <a:rPr lang="en-US" dirty="0"/>
              <a:t>Une </a:t>
            </a:r>
            <a:r>
              <a:rPr lang="en-US" dirty="0" err="1"/>
              <a:t>activite</a:t>
            </a:r>
            <a:r>
              <a:rPr lang="en-US" dirty="0"/>
              <a:t> </a:t>
            </a:r>
            <a:r>
              <a:rPr lang="en-US" dirty="0" err="1"/>
              <a:t>individuelle</a:t>
            </a:r>
            <a:r>
              <a:rPr lang="en-US" dirty="0"/>
              <a:t>. 10 minutes et on </a:t>
            </a:r>
            <a:r>
              <a:rPr lang="en-US" dirty="0" err="1"/>
              <a:t>restitue</a:t>
            </a:r>
            <a:r>
              <a:rPr lang="en-US" dirty="0"/>
              <a:t> (un </a:t>
            </a:r>
            <a:r>
              <a:rPr lang="en-US" dirty="0" err="1"/>
              <a:t>ou</a:t>
            </a:r>
            <a:r>
              <a:rPr lang="en-US" dirty="0"/>
              <a:t> deux </a:t>
            </a:r>
            <a:r>
              <a:rPr lang="en-US" dirty="0" err="1"/>
              <a:t>volontaires</a:t>
            </a:r>
            <a:r>
              <a:rPr lang="en-US" dirty="0"/>
              <a:t> et on complete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bde</a:t>
            </a:r>
            <a:r>
              <a:rPr lang="en-US" dirty="0"/>
              <a:t> debriefer).</a:t>
            </a:r>
            <a:endParaRPr lang="en-C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76BCE-44D8-4C4D-A66A-52A2BCA9F6C3}" type="slidenum">
              <a:rPr lang="en-CM" smtClean="0"/>
              <a:t>2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25595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61963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58006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74272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12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74518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28514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5942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89689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58698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sitting, light, blue&#10;&#10;Description automatically generated">
            <a:extLst>
              <a:ext uri="{FF2B5EF4-FFF2-40B4-BE49-F238E27FC236}">
                <a16:creationId xmlns:a16="http://schemas.microsoft.com/office/drawing/2014/main" id="{0DBC5632-4967-FA41-B3E9-73EEA96C9B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237" y="4718281"/>
            <a:ext cx="6369230" cy="12130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rtl="0">
              <a:buNone/>
              <a:defRPr sz="2400" b="1" baseline="0">
                <a:solidFill>
                  <a:schemeClr val="accent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" dirty="0"/>
              <a:t>[Utilisez ceci pour le sous-titre.  Chaque module démarre avec cette diapositive et se trouve dans son propre fichier PPT]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237" y="3244232"/>
            <a:ext cx="7309030" cy="1378567"/>
          </a:xfrm>
          <a:prstGeom prst="rect">
            <a:avLst/>
          </a:prstGeom>
        </p:spPr>
        <p:txBody>
          <a:bodyPr rtlCol="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 b="1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[Ajouter le titre du MODULE ici]</a:t>
            </a:r>
          </a:p>
        </p:txBody>
      </p:sp>
      <p:sp>
        <p:nvSpPr>
          <p:cNvPr id="19" name="Shape 30"/>
          <p:cNvSpPr txBox="1">
            <a:spLocks/>
          </p:cNvSpPr>
          <p:nvPr userDrawn="1"/>
        </p:nvSpPr>
        <p:spPr>
          <a:xfrm>
            <a:off x="11264299" y="6334472"/>
            <a:ext cx="927701" cy="4207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uk-UA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D37CC-B412-4378-B4E9-D936536C20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529" y="5931293"/>
            <a:ext cx="2299952" cy="403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DC0E2-F23B-4998-817F-67127CAEFD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38" y="546776"/>
            <a:ext cx="2178598" cy="897687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0AC33B9-29CF-A34A-A5FD-91594D60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237" y="2616202"/>
            <a:ext cx="6263339" cy="529638"/>
          </a:xfrm>
          <a:prstGeom prst="rect">
            <a:avLst/>
          </a:prstGeom>
        </p:spPr>
        <p:txBody>
          <a:bodyPr rtlCol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spc="30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[NUMÉRO DE MODULE]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46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rse Content - Course INTRODUCT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A373A0-2791-C848-AF93-65D283C67AC8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Contenu du cours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0E7387-6767-A549-A82C-8AAD7E6BDA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" y="1480457"/>
            <a:ext cx="10595428" cy="458416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[Utilisez cette diapositive pour dresser la liste des thèmes abordés dans le cours.</a:t>
            </a:r>
          </a:p>
          <a:p>
            <a:pPr lvl="1" rtl="0"/>
            <a:r>
              <a:rPr lang="fr" dirty="0"/>
              <a:t>Placez ceci dans le module Introduction uniquement.]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965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19054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C591-FEA3-4646-BD8A-8EF4FFA61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099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40895A-F2BF-AF4C-8D66-F0CBD00A8DC8}"/>
              </a:ext>
            </a:extLst>
          </p:cNvPr>
          <p:cNvSpPr/>
          <p:nvPr userDrawn="1"/>
        </p:nvSpPr>
        <p:spPr>
          <a:xfrm>
            <a:off x="0" y="6092687"/>
            <a:ext cx="12192000" cy="76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4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rse Objectives - Course INTRODUCT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A373A0-2791-C848-AF93-65D283C67AC8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marL="0" indent="0" rtl="0">
              <a:lnSpc>
                <a:spcPct val="100000"/>
              </a:lnSpc>
              <a:spcAft>
                <a:spcPts val="1200"/>
              </a:spcAft>
              <a:tabLst>
                <a:tab pos="1595438" algn="l"/>
              </a:tabLs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À la fin du cours, vous serez en mesure</a:t>
            </a:r>
            <a:r>
              <a:rPr lang="fr" sz="2800" b="1" dirty="0">
                <a:solidFill>
                  <a:schemeClr val="accent2"/>
                </a:solidFill>
                <a:latin typeface="+mj-lt"/>
              </a:rPr>
              <a:t>…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6AF912-0F7F-824E-A13C-642B406BD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6053" y="1480457"/>
            <a:ext cx="8774000" cy="458416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[Utilisez cette diapositive pour dresser la liste des OBJECTIFS pour l’INTÉGRALITÉ du cours.  </a:t>
            </a:r>
          </a:p>
          <a:p>
            <a:pPr lvl="1" rtl="0"/>
            <a:r>
              <a:rPr lang="fr" dirty="0"/>
              <a:t>Utilisez uniquement dans le module Introduction.]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E1BBD4-76CC-0644-892C-B405BE4B9716}"/>
              </a:ext>
            </a:extLst>
          </p:cNvPr>
          <p:cNvSpPr/>
          <p:nvPr userDrawn="1"/>
        </p:nvSpPr>
        <p:spPr>
          <a:xfrm>
            <a:off x="380532" y="1090406"/>
            <a:ext cx="2063708" cy="20637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2BBB9-1956-4A49-8804-4720790C0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7" y="1480457"/>
            <a:ext cx="1182648" cy="11796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474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IFM-Course INTRODUCT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B1D691-B65C-E245-9A1F-8ADFC76FF0C5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Ce cours est fait pour vous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A6080F-3123-1341-9D8E-50E9820B24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6053" y="1469571"/>
            <a:ext cx="9219320" cy="458416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[Expliquez l’intérêt du COURS pour les participants.</a:t>
            </a:r>
          </a:p>
          <a:p>
            <a:pPr lvl="1" rtl="0"/>
            <a:r>
              <a:rPr lang="fr" dirty="0"/>
              <a:t>Utilisez ceci uniquement dans le module Introduction.]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6539B8-C0AB-7E45-9F16-827D1423F0F9}"/>
              </a:ext>
            </a:extLst>
          </p:cNvPr>
          <p:cNvSpPr/>
          <p:nvPr userDrawn="1"/>
        </p:nvSpPr>
        <p:spPr>
          <a:xfrm>
            <a:off x="380532" y="1090406"/>
            <a:ext cx="2063708" cy="20637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D27F8-A8A9-4BFF-9195-2A6628B64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56" y="1551476"/>
            <a:ext cx="1176859" cy="114156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998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 rules - Webin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62982-3E5D-F349-8B67-0378B3E52FD3}"/>
              </a:ext>
            </a:extLst>
          </p:cNvPr>
          <p:cNvSpPr/>
          <p:nvPr userDrawn="1"/>
        </p:nvSpPr>
        <p:spPr>
          <a:xfrm>
            <a:off x="609601" y="239902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latin typeface="Arial" panose="020B0604020202020204" pitchFamily="34" charset="0"/>
                <a:cs typeface="Arial" panose="020B0604020202020204" pitchFamily="34" charset="0"/>
              </a:rPr>
              <a:t>Règles de base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653AC4-D097-1D4D-8186-4E84911723B6}"/>
              </a:ext>
            </a:extLst>
          </p:cNvPr>
          <p:cNvSpPr/>
          <p:nvPr userDrawn="1"/>
        </p:nvSpPr>
        <p:spPr>
          <a:xfrm>
            <a:off x="686337" y="1483320"/>
            <a:ext cx="6168571" cy="264354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38125" indent="-238125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</a:pPr>
            <a:r>
              <a:rPr lang="fr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marL="238125" indent="-238125" rtl="0">
              <a:lnSpc>
                <a:spcPct val="25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</a:pPr>
            <a:r>
              <a:rPr lang="fr" sz="2800" dirty="0">
                <a:latin typeface="Arial" panose="020B0604020202020204" pitchFamily="34" charset="0"/>
                <a:cs typeface="Arial" panose="020B0604020202020204" pitchFamily="34" charset="0"/>
              </a:rPr>
              <a:t>Respect mutuel</a:t>
            </a:r>
          </a:p>
          <a:p>
            <a:pPr marL="238125" marR="0" lvl="0" indent="-238125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Clr>
                <a:srgbClr val="324D8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Micros désactivés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A4262-1DEF-8546-A523-D2EDE738AE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212" y="2480311"/>
            <a:ext cx="1519363" cy="733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D7CADD-9D13-9F4A-8F12-1BA40A095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589" y="1362600"/>
            <a:ext cx="1647812" cy="9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394AEF-6609-6B41-AEB6-30E2AD30F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89" y="3361634"/>
            <a:ext cx="916419" cy="1024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228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nd rules - Course INTRODUCT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62982-3E5D-F349-8B67-0378B3E52FD3}"/>
              </a:ext>
            </a:extLst>
          </p:cNvPr>
          <p:cNvSpPr/>
          <p:nvPr userDrawn="1"/>
        </p:nvSpPr>
        <p:spPr>
          <a:xfrm>
            <a:off x="609601" y="239902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Règles de base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8B423-B995-9041-B040-CC3BD7131B03}"/>
              </a:ext>
            </a:extLst>
          </p:cNvPr>
          <p:cNvSpPr/>
          <p:nvPr userDrawn="1"/>
        </p:nvSpPr>
        <p:spPr>
          <a:xfrm>
            <a:off x="461818" y="3356998"/>
            <a:ext cx="11268364" cy="901488"/>
          </a:xfrm>
          <a:prstGeom prst="rect">
            <a:avLst/>
          </a:prstGeom>
        </p:spPr>
        <p:txBody>
          <a:bodyPr wrap="square" numCol="4" rtlCol="0">
            <a:noAutofit/>
          </a:bodyPr>
          <a:lstStyle/>
          <a:p>
            <a:pPr marL="0" indent="0" algn="ctr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None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Participation</a:t>
            </a:r>
          </a:p>
          <a:p>
            <a:pPr marL="0" indent="0" algn="ctr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None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Respect mutuel</a:t>
            </a:r>
          </a:p>
          <a:p>
            <a:pPr marL="0" indent="0" algn="ctr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None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Téléphones éteints</a:t>
            </a:r>
          </a:p>
          <a:p>
            <a:pPr marL="0" indent="0" algn="ctr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None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Ponctualité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D4D98-AB6C-4B58-814C-9C3991D13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756" y="4565225"/>
            <a:ext cx="1103098" cy="7278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EFBA7-C91C-4ED2-8A34-3906F7C14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371" y="4333198"/>
            <a:ext cx="833982" cy="8369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56759-38CF-481A-85EE-2F923D940D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790" y="4535663"/>
            <a:ext cx="1139522" cy="7334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506AC-5ADC-41E8-A93A-9BE4E6F7C2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68" y="4226018"/>
            <a:ext cx="1235859" cy="98437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285C6E1-1723-494E-A5A3-7C90A7664F9F}"/>
              </a:ext>
            </a:extLst>
          </p:cNvPr>
          <p:cNvSpPr/>
          <p:nvPr userDrawn="1"/>
        </p:nvSpPr>
        <p:spPr>
          <a:xfrm>
            <a:off x="1971263" y="1272929"/>
            <a:ext cx="1421476" cy="14214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9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usekeeping - Course INTRODUCT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62982-3E5D-F349-8B67-0378B3E52FD3}"/>
              </a:ext>
            </a:extLst>
          </p:cNvPr>
          <p:cNvSpPr/>
          <p:nvPr userDrawn="1"/>
        </p:nvSpPr>
        <p:spPr>
          <a:xfrm>
            <a:off x="609601" y="239902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Aspects pratiques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093D45-0774-714A-A9C1-062567414A2D}"/>
              </a:ext>
            </a:extLst>
          </p:cNvPr>
          <p:cNvSpPr/>
          <p:nvPr userDrawn="1"/>
        </p:nvSpPr>
        <p:spPr>
          <a:xfrm>
            <a:off x="609600" y="1272929"/>
            <a:ext cx="6168571" cy="36365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38125" indent="-238125" rtl="0">
              <a:lnSpc>
                <a:spcPct val="2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WC</a:t>
            </a:r>
          </a:p>
          <a:p>
            <a:pPr marL="238125" indent="-238125" rtl="0">
              <a:lnSpc>
                <a:spcPct val="2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Zones fumeurs</a:t>
            </a:r>
          </a:p>
          <a:p>
            <a:pPr marL="238125" indent="-238125" rtl="0">
              <a:lnSpc>
                <a:spcPct val="2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Sorties de secours</a:t>
            </a:r>
          </a:p>
          <a:p>
            <a:pPr marL="238125" indent="-238125" rtl="0">
              <a:lnSpc>
                <a:spcPct val="2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</a:pPr>
            <a:r>
              <a:rPr lang="fr" sz="2800" dirty="0">
                <a:latin typeface="+mn-lt"/>
                <a:cs typeface="Arial" panose="020B0604020202020204" pitchFamily="34" charset="0"/>
              </a:rPr>
              <a:t>Pauses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9503D-5DB1-4BFD-A596-BEFC4849B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877" y="4525670"/>
            <a:ext cx="928003" cy="8261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2DE9A-CEA2-4DA9-9917-0D9EEE939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625" y="2500846"/>
            <a:ext cx="1054506" cy="7170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01E88-927A-45A0-9C31-DC8F5CDEE6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267" y="3520441"/>
            <a:ext cx="993222" cy="80626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408D36-F01D-48FE-A7F7-E252B4D05F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duotone>
              <a:prstClr val="black"/>
              <a:srgbClr val="27396B">
                <a:tint val="45000"/>
                <a:satMod val="400000"/>
              </a:srgbClr>
            </a:duotone>
            <a:alphaModFix/>
            <a:lum bright="-52000" contras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315" y="1363900"/>
            <a:ext cx="723126" cy="8533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616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Content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85775B9-B669-2646-B0C7-514A8E218215}"/>
              </a:ext>
            </a:extLst>
          </p:cNvPr>
          <p:cNvSpPr/>
          <p:nvPr userDrawn="1"/>
        </p:nvSpPr>
        <p:spPr>
          <a:xfrm>
            <a:off x="5127247" y="1133119"/>
            <a:ext cx="1421476" cy="14214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E87401-E598-A84D-B3BB-D118CAC75FF5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Contenu du module et résultats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33007-DA53-E040-AFA5-0016375E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6226" y="1385631"/>
            <a:ext cx="663518" cy="916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528E40-1DD4-EA4A-A094-6C9FED8B55A8}"/>
              </a:ext>
            </a:extLst>
          </p:cNvPr>
          <p:cNvSpPr/>
          <p:nvPr userDrawn="1"/>
        </p:nvSpPr>
        <p:spPr>
          <a:xfrm>
            <a:off x="609600" y="1512098"/>
            <a:ext cx="4255781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dirty="0">
                <a:latin typeface="+mj-lt"/>
                <a:cs typeface="Arial" charset="0"/>
              </a:rPr>
              <a:t>Nous aborderons</a:t>
            </a:r>
            <a:r>
              <a:rPr lang="fr" sz="2800" b="1" dirty="0">
                <a:latin typeface="+mj-lt"/>
              </a:rPr>
              <a:t>…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98F746-936F-5B48-89BE-96910E276DBA}"/>
              </a:ext>
            </a:extLst>
          </p:cNvPr>
          <p:cNvSpPr/>
          <p:nvPr userDrawn="1"/>
        </p:nvSpPr>
        <p:spPr>
          <a:xfrm>
            <a:off x="6661973" y="1512099"/>
            <a:ext cx="4951505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dirty="0">
                <a:latin typeface="+mj-lt"/>
                <a:cs typeface="Arial" charset="0"/>
              </a:rPr>
              <a:t>Vous serez capable</a:t>
            </a:r>
            <a:r>
              <a:rPr lang="fr" sz="2800" b="1" dirty="0">
                <a:latin typeface="+mj-lt"/>
              </a:rPr>
              <a:t>…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1DDC28-DF7F-F54E-95E8-998B3CBB764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171700"/>
            <a:ext cx="5298143" cy="399490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[Dressez la liste des thèmes abordés dans le MODULE ici]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65D1951-3396-1B4B-B304-D034ECFB683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61972" y="2171700"/>
            <a:ext cx="5124824" cy="399490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tabLst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[Dressez la liste des objectifs d’apprentissage correspondant pour le MODULE par rapport aux thèmes abordés]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58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: Module Content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0A698F8-A8D4-5A47-B75B-01EF89F06E89}"/>
              </a:ext>
            </a:extLst>
          </p:cNvPr>
          <p:cNvSpPr/>
          <p:nvPr userDrawn="1"/>
        </p:nvSpPr>
        <p:spPr>
          <a:xfrm>
            <a:off x="5127247" y="1133119"/>
            <a:ext cx="1421476" cy="14214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E87401-E598-A84D-B3BB-D118CAC75FF5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Contenu du module et résultats revisités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80943-D559-1647-A26C-362CCD52A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6226" y="1385631"/>
            <a:ext cx="663518" cy="9164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E137D0-910B-7E44-AA75-E1902AAF36A3}"/>
              </a:ext>
            </a:extLst>
          </p:cNvPr>
          <p:cNvSpPr/>
          <p:nvPr userDrawn="1"/>
        </p:nvSpPr>
        <p:spPr>
          <a:xfrm>
            <a:off x="609600" y="1512098"/>
            <a:ext cx="4255781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dirty="0">
                <a:latin typeface="+mj-lt"/>
                <a:cs typeface="Arial" charset="0"/>
              </a:rPr>
              <a:t>Nous avons abordé</a:t>
            </a:r>
            <a:r>
              <a:rPr lang="fr" sz="2800" b="1" dirty="0">
                <a:latin typeface="+mj-lt"/>
              </a:rPr>
              <a:t>…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108AA4-5EE8-5E4F-92F8-332001B74C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171700"/>
            <a:ext cx="5298143" cy="399490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[Dressez la liste des thèmes abordés dans le MODULE ici]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8AA98D-0053-6A42-938F-7F558CBE0B2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65667" y="2171700"/>
            <a:ext cx="5124824" cy="3994908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tabLst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[Dressez la liste des objectifs d’apprentissage correspondant pour le MODULE par rapport aux thèmes abordés]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11C14B-CD8D-3543-AF5B-1D27BAAAD177}"/>
              </a:ext>
            </a:extLst>
          </p:cNvPr>
          <p:cNvSpPr/>
          <p:nvPr userDrawn="1"/>
        </p:nvSpPr>
        <p:spPr>
          <a:xfrm>
            <a:off x="6665667" y="1512099"/>
            <a:ext cx="5701824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dirty="0">
                <a:latin typeface="+mj-lt"/>
                <a:cs typeface="Arial" charset="0"/>
              </a:rPr>
              <a:t>Vous devriez être capable</a:t>
            </a:r>
            <a:r>
              <a:rPr lang="fr" sz="2800" b="1" dirty="0">
                <a:latin typeface="+mj-lt"/>
              </a:rPr>
              <a:t>…</a:t>
            </a:r>
            <a:endParaRPr lang="en-US" sz="28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46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ntent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C4BD1A0-3F2A-1541-BAE8-BF11FAD1698A}"/>
              </a:ext>
            </a:extLst>
          </p:cNvPr>
          <p:cNvSpPr/>
          <p:nvPr userDrawn="1"/>
        </p:nvSpPr>
        <p:spPr>
          <a:xfrm>
            <a:off x="5127247" y="1133119"/>
            <a:ext cx="1421476" cy="14214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E87401-E598-A84D-B3BB-D118CAC75FF5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rPr>
              <a:t>Contenu de la séance et résultats</a:t>
            </a:r>
            <a:endParaRPr lang="en-US" sz="2800" b="1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33007-DA53-E040-AFA5-0016375E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6226" y="1385631"/>
            <a:ext cx="663518" cy="91645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528E40-1DD4-EA4A-A094-6C9FED8B55A8}"/>
              </a:ext>
            </a:extLst>
          </p:cNvPr>
          <p:cNvSpPr/>
          <p:nvPr userDrawn="1"/>
        </p:nvSpPr>
        <p:spPr>
          <a:xfrm>
            <a:off x="609600" y="1512098"/>
            <a:ext cx="4255781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Nous aborderons</a:t>
            </a:r>
            <a:r>
              <a:rPr lang="fr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98F746-936F-5B48-89BE-96910E276DBA}"/>
              </a:ext>
            </a:extLst>
          </p:cNvPr>
          <p:cNvSpPr/>
          <p:nvPr userDrawn="1"/>
        </p:nvSpPr>
        <p:spPr>
          <a:xfrm>
            <a:off x="6665667" y="1512099"/>
            <a:ext cx="4951505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Vous serez capable</a:t>
            </a:r>
            <a:r>
              <a:rPr lang="fr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1DDC28-DF7F-F54E-95E8-998B3CBB764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171700"/>
            <a:ext cx="5298143" cy="399490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</a:pPr>
            <a:r>
              <a:rPr lang="fr" dirty="0"/>
              <a:t>[Dressez la liste des thèmes pour la LEÇON ici]</a:t>
            </a:r>
          </a:p>
          <a:p>
            <a:pPr lvl="1" rtl="0"/>
            <a:r>
              <a:rPr lang="fr" dirty="0"/>
              <a:t>[Utilisez cette diapositive uniquement si vous avez des modules avec plusieurs leçons.  Normalement pour les cours qui durent plus d’un jour]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65D1951-3396-1B4B-B304-D034ECFB683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65666" y="2171700"/>
            <a:ext cx="5124824" cy="3994908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tabLst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[Dressez la liste des objectifs d’apprentissage correspondant pour la LEÇON par rapport aux thèmes abordés]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44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936570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Content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C4BD1A0-3F2A-1541-BAE8-BF11FAD1698A}"/>
              </a:ext>
            </a:extLst>
          </p:cNvPr>
          <p:cNvSpPr/>
          <p:nvPr userDrawn="1"/>
        </p:nvSpPr>
        <p:spPr>
          <a:xfrm>
            <a:off x="5127247" y="1133119"/>
            <a:ext cx="1421476" cy="14214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E87401-E598-A84D-B3BB-D118CAC75FF5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Contenu de la leçon et résultats revisités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33007-DA53-E040-AFA5-0016375E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6226" y="1385631"/>
            <a:ext cx="663518" cy="91645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528E40-1DD4-EA4A-A094-6C9FED8B55A8}"/>
              </a:ext>
            </a:extLst>
          </p:cNvPr>
          <p:cNvSpPr/>
          <p:nvPr userDrawn="1"/>
        </p:nvSpPr>
        <p:spPr>
          <a:xfrm>
            <a:off x="609600" y="1512098"/>
            <a:ext cx="4255781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dirty="0">
                <a:latin typeface="+mj-lt"/>
                <a:cs typeface="Arial" charset="0"/>
              </a:rPr>
              <a:t>Nous aborderons</a:t>
            </a:r>
            <a:r>
              <a:rPr lang="fr" sz="2800" b="1" dirty="0">
                <a:latin typeface="+mj-lt"/>
              </a:rPr>
              <a:t>…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98F746-936F-5B48-89BE-96910E276DBA}"/>
              </a:ext>
            </a:extLst>
          </p:cNvPr>
          <p:cNvSpPr/>
          <p:nvPr userDrawn="1"/>
        </p:nvSpPr>
        <p:spPr>
          <a:xfrm>
            <a:off x="6665667" y="1512099"/>
            <a:ext cx="4951505" cy="571825"/>
          </a:xfrm>
          <a:prstGeom prst="rect">
            <a:avLst/>
          </a:prstGeom>
        </p:spPr>
        <p:txBody>
          <a:bodyPr rtlCol="0" anchor="b"/>
          <a:lstStyle/>
          <a:p>
            <a:pPr lvl="0" indent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" sz="2800" b="1" dirty="0">
                <a:latin typeface="+mj-lt"/>
                <a:cs typeface="Arial" charset="0"/>
              </a:rPr>
              <a:t>Vous serez capable</a:t>
            </a:r>
            <a:r>
              <a:rPr lang="fr" sz="2800" b="1" dirty="0">
                <a:latin typeface="+mj-lt"/>
              </a:rPr>
              <a:t>…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1DDC28-DF7F-F54E-95E8-998B3CBB764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171700"/>
            <a:ext cx="5298143" cy="399490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</a:pPr>
            <a:r>
              <a:rPr lang="fr" dirty="0"/>
              <a:t>[Dressez la liste des thèmes pour la LEÇON ici]</a:t>
            </a:r>
          </a:p>
          <a:p>
            <a:pPr lvl="1" rtl="0"/>
            <a:r>
              <a:rPr lang="fr" dirty="0"/>
              <a:t>[Utilisez cette diapositive uniquement si vous avez des modules avec plusieurs leçons.  Normalement pour les cours qui durent plus d’un jour]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65D1951-3396-1B4B-B304-D034ECFB683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65666" y="2171700"/>
            <a:ext cx="5124824" cy="399490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tabLst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</a:pPr>
            <a:r>
              <a:rPr lang="fr" dirty="0"/>
              <a:t>[Dressez la liste des objectifs d’apprentissage correspondant pour la LEÇON par rapport aux thèmes abordés]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3745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85E286-9E16-A348-AB1D-C4F4DA7F2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515600" cy="990600"/>
          </a:xfrm>
          <a:prstGeom prst="rect">
            <a:avLst/>
          </a:prstGeom>
        </p:spPr>
        <p:txBody>
          <a:bodyPr rtlCol="0" anchor="ctr"/>
          <a:lstStyle>
            <a:lvl1pPr rtl="0">
              <a:defRPr sz="2800" b="1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6114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04AC79D-30FD-2B44-BCDE-BBBC2C945915}"/>
              </a:ext>
            </a:extLst>
          </p:cNvPr>
          <p:cNvSpPr/>
          <p:nvPr userDrawn="1"/>
        </p:nvSpPr>
        <p:spPr>
          <a:xfrm>
            <a:off x="609600" y="994268"/>
            <a:ext cx="1421476" cy="14214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6320BA-350E-244E-80D5-17D12D1D9C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2800" b="1" baseline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rtl="0"/>
            <a:r>
              <a:rPr lang="fr" dirty="0"/>
              <a:t>Activité : cliquer pour ajouter le titre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1EAD243-C9D9-6B46-A8BE-DBFFABD6FAA6}"/>
              </a:ext>
            </a:extLst>
          </p:cNvPr>
          <p:cNvSpPr txBox="1">
            <a:spLocks/>
          </p:cNvSpPr>
          <p:nvPr userDrawn="1"/>
        </p:nvSpPr>
        <p:spPr>
          <a:xfrm>
            <a:off x="2124365" y="1466842"/>
            <a:ext cx="1896993" cy="576263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" sz="2800" dirty="0">
                <a:solidFill>
                  <a:schemeClr val="tx1"/>
                </a:solidFill>
                <a:latin typeface="+mj-lt"/>
              </a:rPr>
              <a:t>Objectif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ECA5A2A-ED06-A344-941F-28693B999FEF}"/>
              </a:ext>
            </a:extLst>
          </p:cNvPr>
          <p:cNvSpPr txBox="1">
            <a:spLocks/>
          </p:cNvSpPr>
          <p:nvPr userDrawn="1"/>
        </p:nvSpPr>
        <p:spPr>
          <a:xfrm>
            <a:off x="2124365" y="3433009"/>
            <a:ext cx="1935402" cy="576263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" sz="2800" dirty="0">
                <a:solidFill>
                  <a:schemeClr val="tx1"/>
                </a:solidFill>
                <a:latin typeface="+mj-lt"/>
              </a:rPr>
              <a:t>Consigne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A3D12DC-4F05-5B4C-ACD2-0AF43914D1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021358" y="1429222"/>
            <a:ext cx="6149723" cy="1693946"/>
          </a:xfrm>
          <a:prstGeom prst="rect">
            <a:avLst/>
          </a:prstGeom>
        </p:spPr>
        <p:txBody>
          <a:bodyPr rtlCol="0" anchor="t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2ECDE0A-6F3F-7B46-AFCD-4856FD94982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21358" y="3406606"/>
            <a:ext cx="7223556" cy="2981668"/>
          </a:xfrm>
          <a:prstGeom prst="rect">
            <a:avLst/>
          </a:prstGeom>
        </p:spPr>
        <p:txBody>
          <a:bodyPr rtlCol="0" anchor="t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AC7E4-85BE-45BD-AE3F-B88142145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2" y="1190660"/>
            <a:ext cx="985268" cy="990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45245DD-5AE5-B24E-BE8A-3DCACC157DDB}"/>
              </a:ext>
            </a:extLst>
          </p:cNvPr>
          <p:cNvSpPr/>
          <p:nvPr userDrawn="1"/>
        </p:nvSpPr>
        <p:spPr>
          <a:xfrm>
            <a:off x="609600" y="2915429"/>
            <a:ext cx="1421476" cy="14214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84F01E-55C0-8F4E-84DF-850AECC9F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09" y="3220405"/>
            <a:ext cx="602513" cy="8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7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F22A8A-DE73-0640-B235-2831EF2F2F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2800" b="1" baseline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rtl="0"/>
            <a:r>
              <a:rPr lang="fr" dirty="0"/>
              <a:t>Cliquez pour ajouter le titre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734D94-B432-9845-B46D-917FCB29F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" y="1341121"/>
            <a:ext cx="10595428" cy="4723505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Cliquez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  <a:p>
            <a:pPr lvl="4" rtl="0"/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838821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colum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2800" b="1" baseline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rtl="0"/>
            <a:r>
              <a:rPr lang="fr" dirty="0"/>
              <a:t>Cliquez pour ajouter le titre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DB904E0-28F1-8841-AFA1-BC620DF497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1500328"/>
            <a:ext cx="5298017" cy="576263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Cliquer pour ajouter le titre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7A90308-2618-1544-A321-29809A65F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2896" y="1500328"/>
            <a:ext cx="5298017" cy="576263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Cliquer pour ajouter le titre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7D1913-3AF7-E142-A0E5-E9646D8636C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171700"/>
            <a:ext cx="5298143" cy="3994908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C4327E-BA98-AD49-B49E-CA61DB5140B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22895" y="2171700"/>
            <a:ext cx="5298143" cy="3994908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7555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rtl="0">
              <a:defRPr lang="en-US" sz="2800" b="1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Cliquer pour ajouter le titre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72B1FA-E3FD-214A-9B80-D4B489CF00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1612670"/>
            <a:ext cx="5298143" cy="4553939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  <a:p>
            <a:pPr lvl="4" rtl="0"/>
            <a:endParaRPr lang="f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6D7219-F71A-F543-BA19-D365A1E331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22895" y="1612670"/>
            <a:ext cx="5298143" cy="4553939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574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3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2800" b="1" baseline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rtl="0"/>
            <a:r>
              <a:rPr lang="fr" dirty="0"/>
              <a:t>Cliquez pour ajouter le titre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87AE93-8F10-D240-A0C2-3CEB8DF5AF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500328"/>
            <a:ext cx="3523131" cy="576263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Cliquez pour ajouter le titre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AE8DBE7-9F1F-EE41-8A0D-A132A60590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6047" y="1500328"/>
            <a:ext cx="3523131" cy="576263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Cliquez pour ajouter le titre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6865B0F-8107-0743-B1DD-ACD97758DF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2492" y="1500327"/>
            <a:ext cx="3523131" cy="576263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Cliquez pour ajouter le titre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97D8613-2B00-A34E-9702-560E6FB3296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171702"/>
            <a:ext cx="3523131" cy="3994906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5D85D-77E0-DD4B-A2DB-C44C2D99CBD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06047" y="2171702"/>
            <a:ext cx="3523131" cy="3994906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882B4F-8427-ED45-8A49-C8984DCF6E9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002492" y="2171702"/>
            <a:ext cx="3523131" cy="3994906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2972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2800" b="1" baseline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rtl="0"/>
            <a:r>
              <a:rPr lang="fr" dirty="0"/>
              <a:t>Cliquez pour ajouter le titre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917264-81D6-C441-BA58-79EF7E449E2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1634836"/>
            <a:ext cx="3523131" cy="4531772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391C9F-AACB-AA42-87AB-34DC6117091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06047" y="1634836"/>
            <a:ext cx="3523131" cy="4531772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DBDFA4-CAB2-8441-8147-3150CB32670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002492" y="1634836"/>
            <a:ext cx="3523131" cy="4531772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2834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4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73C85F6-72EB-6E4C-AD62-9931EB093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2800" b="1" baseline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rtl="0"/>
            <a:r>
              <a:rPr lang="fr" dirty="0"/>
              <a:t>Cliquez pour ajouter le titre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B0235C9-B7EE-0E45-8B3C-FDDF9F1AEA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1590805"/>
            <a:ext cx="5298017" cy="485786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Cliquez pour ajouter le titre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7BD5C99-4E32-664E-8DE1-58A3AF8B1A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2895" y="1590804"/>
            <a:ext cx="5271123" cy="485786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Cliquez pour ajouter le titre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ADF21D7-B7EA-234B-94DD-F74F60F848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4040704"/>
            <a:ext cx="5298017" cy="576263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Cliquez pour ajouter le titre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69471A7-AA04-5B4F-B561-F341039D79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895" y="4040703"/>
            <a:ext cx="5271123" cy="576263"/>
          </a:xfrm>
          <a:prstGeom prst="rect">
            <a:avLst/>
          </a:prstGeom>
        </p:spPr>
        <p:txBody>
          <a:bodyPr rtlCol="0" anchor="b"/>
          <a:lstStyle>
            <a:lvl1pPr marL="0" indent="0" rtl="0">
              <a:buNone/>
              <a:defRPr b="1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Cliquez pour ajouter le titre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865CE4-15DA-5941-855D-C28C0FA0E8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2171142"/>
            <a:ext cx="5298017" cy="1775011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ECE0207-D1D7-EA4D-BAB5-A33DC939CED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9598" y="4691754"/>
            <a:ext cx="5298017" cy="1533683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C27A43-98E9-164C-BD2C-98A435081FB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137676" y="2171142"/>
            <a:ext cx="5298017" cy="1775011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A759EF2-E208-9E4C-B355-52199E13EF46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137674" y="4691754"/>
            <a:ext cx="5298017" cy="1533683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738557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15A40D-0228-C84E-BA7D-3C6DF3C8E1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10972800" cy="10219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2800" b="1" baseline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rtl="0"/>
            <a:r>
              <a:rPr lang="fr" dirty="0"/>
              <a:t>Cliquez pour ajouter le titre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832BC3-D8FB-BD45-AC76-250AAA67861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" y="1640911"/>
            <a:ext cx="5298017" cy="2305242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E24019-7463-2349-B243-FD79F64591B1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09598" y="4070960"/>
            <a:ext cx="5298017" cy="2154477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6F8441-98F3-FC41-A9A4-BE2FE94CF22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070138" y="1640911"/>
            <a:ext cx="5298017" cy="2305242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30F6A9-EA5F-0145-99C1-227D675C0FEF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070137" y="4070960"/>
            <a:ext cx="5298017" cy="2154477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6BAC5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Cliquer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0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04835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132B671-A4EE-464C-9EFC-9E7F7297BD08}"/>
              </a:ext>
            </a:extLst>
          </p:cNvPr>
          <p:cNvSpPr/>
          <p:nvPr userDrawn="1"/>
        </p:nvSpPr>
        <p:spPr>
          <a:xfrm>
            <a:off x="4318546" y="2028369"/>
            <a:ext cx="3554906" cy="35549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39AAC-7458-884D-8F1F-B86B5767D4F8}"/>
              </a:ext>
            </a:extLst>
          </p:cNvPr>
          <p:cNvSpPr/>
          <p:nvPr userDrawn="1"/>
        </p:nvSpPr>
        <p:spPr>
          <a:xfrm>
            <a:off x="1633025" y="874567"/>
            <a:ext cx="8925948" cy="955140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 rtl="0">
              <a:lnSpc>
                <a:spcPct val="100000"/>
              </a:lnSpc>
              <a:spcAft>
                <a:spcPts val="1200"/>
              </a:spcAft>
            </a:pPr>
            <a:r>
              <a:rPr lang="fr" sz="4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Questions ?</a:t>
            </a:r>
            <a:endParaRPr lang="en-US" sz="48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7B9CA-6C05-4FC8-9E5F-375206233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537" y="2733961"/>
            <a:ext cx="1684924" cy="23269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8FCBBC-AEAE-7E45-9764-AED48999B29F}"/>
              </a:ext>
            </a:extLst>
          </p:cNvPr>
          <p:cNvSpPr/>
          <p:nvPr userDrawn="1"/>
        </p:nvSpPr>
        <p:spPr>
          <a:xfrm>
            <a:off x="0" y="6271491"/>
            <a:ext cx="12192000" cy="586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2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 Revisited - Course CONCLUSION modu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FF8376D-82C6-3D47-B75A-22C03A25D97F}"/>
              </a:ext>
            </a:extLst>
          </p:cNvPr>
          <p:cNvSpPr/>
          <p:nvPr userDrawn="1"/>
        </p:nvSpPr>
        <p:spPr>
          <a:xfrm>
            <a:off x="380532" y="1090406"/>
            <a:ext cx="2063708" cy="20637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A373A0-2791-C848-AF93-65D283C67AC8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Désormais, vous devriez être capable</a:t>
            </a:r>
            <a:r>
              <a:rPr lang="fr" sz="2800" b="1" dirty="0">
                <a:solidFill>
                  <a:schemeClr val="accent2"/>
                </a:solidFill>
                <a:latin typeface="+mj-lt"/>
              </a:rPr>
              <a:t>…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A3A705-8F74-C140-A3CE-48EB05BB36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6053" y="1469571"/>
            <a:ext cx="9114973" cy="4595054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[Utilisez les mêmes objectifs que dans la diapositive Objectifs du cours. </a:t>
            </a:r>
          </a:p>
          <a:p>
            <a:pPr lvl="1" rtl="0"/>
            <a:r>
              <a:rPr lang="fr" dirty="0"/>
              <a:t>Utiliser uniquement dans le module CONCLUSION.]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2398B-E5C2-49E6-B863-71EFFF250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15780">
            <a:off x="564315" y="1295999"/>
            <a:ext cx="1642570" cy="14698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DB869-1FB5-4BB4-81A3-26F4D25A5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57" y="1618674"/>
            <a:ext cx="1039590" cy="10369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800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xt Steps - Course CONCLUS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BCD564C-8385-FC4E-B24F-A22A9345920F}"/>
              </a:ext>
            </a:extLst>
          </p:cNvPr>
          <p:cNvSpPr/>
          <p:nvPr userDrawn="1"/>
        </p:nvSpPr>
        <p:spPr>
          <a:xfrm>
            <a:off x="380532" y="1090406"/>
            <a:ext cx="2063708" cy="20637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1D691-B65C-E245-9A1F-8ADFC76FF0C5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Étapes suivantes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F46FD0-3E74-104F-8CA4-DCA9279B4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6054" y="1469570"/>
            <a:ext cx="9219320" cy="4584168"/>
          </a:xfrm>
          <a:prstGeom prst="rect">
            <a:avLst/>
          </a:prstGeom>
        </p:spPr>
        <p:txBody>
          <a:bodyPr rtlCol="0"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[Utilisez uniquement dans le module CONCLUSION.]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13B5B-ABB0-477A-9A0C-D716EFFBF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43" y="1213591"/>
            <a:ext cx="987855" cy="20637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444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ful Resources - Course CONCLUS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B026FC9-FAFA-264D-9C7C-05F47E77217D}"/>
              </a:ext>
            </a:extLst>
          </p:cNvPr>
          <p:cNvSpPr/>
          <p:nvPr userDrawn="1"/>
        </p:nvSpPr>
        <p:spPr>
          <a:xfrm>
            <a:off x="380532" y="1090406"/>
            <a:ext cx="2063708" cy="20637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2447B-A832-FB4B-B88E-7E341B8FD1D8}"/>
              </a:ext>
            </a:extLst>
          </p:cNvPr>
          <p:cNvSpPr/>
          <p:nvPr userDrawn="1"/>
        </p:nvSpPr>
        <p:spPr>
          <a:xfrm>
            <a:off x="609601" y="229016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Ressources utiles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BBB5C5-BAAB-DF47-A877-FD1600E777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6053" y="1469570"/>
            <a:ext cx="9322817" cy="4584168"/>
          </a:xfrm>
          <a:prstGeom prst="rect">
            <a:avLst/>
          </a:prstGeom>
        </p:spPr>
        <p:txBody>
          <a:bodyPr rtlCol="0"/>
          <a:lstStyle>
            <a:lvl1pPr marL="228600" indent="-228600" rtl="0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522288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858838" indent="-2365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tabLst/>
              <a:defRPr sz="2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09537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381125" indent="-223838">
              <a:lnSpc>
                <a:spcPct val="100000"/>
              </a:lnSpc>
              <a:spcAft>
                <a:spcPts val="600"/>
              </a:spcAft>
              <a:buClr>
                <a:srgbClr val="324D87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 rtl="0"/>
            <a:r>
              <a:rPr lang="fr" dirty="0"/>
              <a:t>Cliquez pour ajouter du texte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-FR" dirty="0"/>
              <a:t>Q</a:t>
            </a:r>
            <a:r>
              <a:rPr lang="fr" dirty="0" err="1"/>
              <a:t>uatrième</a:t>
            </a:r>
            <a:r>
              <a:rPr lang="fr" dirty="0"/>
              <a:t> niveau</a:t>
            </a:r>
          </a:p>
          <a:p>
            <a:pPr lvl="4" rtl="0"/>
            <a:r>
              <a:rPr lang="fr" dirty="0"/>
              <a:t>Cinquième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0D11D-810C-4F62-BF07-7786335E4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63" y="1544841"/>
            <a:ext cx="1168446" cy="115483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332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aluation - Course CONCLUS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78A1B51-5605-9D4F-B96C-8B063710790D}"/>
              </a:ext>
            </a:extLst>
          </p:cNvPr>
          <p:cNvSpPr/>
          <p:nvPr userDrawn="1"/>
        </p:nvSpPr>
        <p:spPr>
          <a:xfrm>
            <a:off x="6309427" y="2696991"/>
            <a:ext cx="2968500" cy="296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3ED459-9B6F-7D46-B5C1-9CD6FEEAB40E}"/>
              </a:ext>
            </a:extLst>
          </p:cNvPr>
          <p:cNvSpPr/>
          <p:nvPr userDrawn="1"/>
        </p:nvSpPr>
        <p:spPr>
          <a:xfrm>
            <a:off x="3127500" y="2711864"/>
            <a:ext cx="2968500" cy="2968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03248-17F6-EF47-A6C9-80153BF1BFF4}"/>
              </a:ext>
            </a:extLst>
          </p:cNvPr>
          <p:cNvSpPr/>
          <p:nvPr userDrawn="1"/>
        </p:nvSpPr>
        <p:spPr>
          <a:xfrm>
            <a:off x="1633026" y="1264838"/>
            <a:ext cx="8925948" cy="478556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 rtl="0">
              <a:lnSpc>
                <a:spcPct val="100000"/>
              </a:lnSpc>
              <a:spcAft>
                <a:spcPts val="1200"/>
              </a:spcAft>
            </a:pPr>
            <a:r>
              <a:rPr lang="fr" sz="4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Votre avis est important !</a:t>
            </a:r>
            <a:endParaRPr lang="en-US" sz="4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8FC721-A508-9340-B555-1BE0E096049B}"/>
              </a:ext>
            </a:extLst>
          </p:cNvPr>
          <p:cNvSpPr/>
          <p:nvPr userDrawn="1"/>
        </p:nvSpPr>
        <p:spPr>
          <a:xfrm>
            <a:off x="3832019" y="1907371"/>
            <a:ext cx="452797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/>
            <a:r>
              <a:rPr lang="fr" sz="2400" dirty="0">
                <a:latin typeface="+mn-lt"/>
                <a:cs typeface="Arial" panose="020B0604020202020204" pitchFamily="34" charset="0"/>
              </a:rPr>
              <a:t>Merci de compléter l’évaluation.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C0871-4828-4EDA-9A2A-68DC31EF1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306" y="3063331"/>
            <a:ext cx="2272742" cy="2235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38D55-FBBE-4AD6-98A4-8F92CD611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941" y="3077423"/>
            <a:ext cx="2272744" cy="22358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C5F723-E964-B247-B986-706EBF7AC691}"/>
              </a:ext>
            </a:extLst>
          </p:cNvPr>
          <p:cNvSpPr/>
          <p:nvPr userDrawn="1"/>
        </p:nvSpPr>
        <p:spPr>
          <a:xfrm>
            <a:off x="0" y="6271491"/>
            <a:ext cx="12192000" cy="586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41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 - Course CONCLUSION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D7FB7F-3B88-B349-A6CE-0FA722EB7875}"/>
              </a:ext>
            </a:extLst>
          </p:cNvPr>
          <p:cNvSpPr/>
          <p:nvPr userDrawn="1"/>
        </p:nvSpPr>
        <p:spPr>
          <a:xfrm>
            <a:off x="1711777" y="1398220"/>
            <a:ext cx="90354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-FR" sz="40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fr" sz="40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erci de votre participation 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DCFFFC9-6F7F-AD45-BCF1-CFE3E68C0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3117506"/>
            <a:ext cx="3810000" cy="156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8F7C48-56F4-5B4C-8E2C-AF97A677462A}"/>
              </a:ext>
            </a:extLst>
          </p:cNvPr>
          <p:cNvSpPr/>
          <p:nvPr userDrawn="1"/>
        </p:nvSpPr>
        <p:spPr>
          <a:xfrm>
            <a:off x="0" y="6339016"/>
            <a:ext cx="12192000" cy="51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92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dul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20" t="5901" r="6027" b="200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01" y="4691480"/>
            <a:ext cx="2656431" cy="349252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1141" y="3220000"/>
            <a:ext cx="6263339" cy="14740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>
              <a:buNone/>
              <a:defRPr sz="2800" b="1" baseline="0">
                <a:solidFill>
                  <a:srgbClr val="00206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" dirty="0"/>
              <a:t>[Utilisez ceci pour le sous-titre.  Chaque module démarre avec cette diapositive et se trouve dans son propre fichier PPT.]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58520" y="1028828"/>
            <a:ext cx="6445961" cy="2005952"/>
          </a:xfrm>
          <a:prstGeom prst="rect">
            <a:avLst/>
          </a:prstGeom>
        </p:spPr>
        <p:txBody>
          <a:bodyPr rtlCol="0"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[Ajouter le titre du MODULE ici]</a:t>
            </a:r>
          </a:p>
        </p:txBody>
      </p:sp>
      <p:sp>
        <p:nvSpPr>
          <p:cNvPr id="19" name="Shape 30"/>
          <p:cNvSpPr txBox="1">
            <a:spLocks/>
          </p:cNvSpPr>
          <p:nvPr userDrawn="1"/>
        </p:nvSpPr>
        <p:spPr>
          <a:xfrm>
            <a:off x="11264299" y="6334472"/>
            <a:ext cx="927701" cy="4207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00000000-1234-1234-1234-123412341234}" type="slidenum">
              <a:rPr lang="uk-UA" sz="2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 rtl="0"/>
              <a:t>‹#›</a:t>
            </a:fld>
            <a:endParaRPr lang="uk-UA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912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dul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57FA6F-778F-1742-BF74-261DF698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20" t="5901" r="6027" b="200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01" y="4691480"/>
            <a:ext cx="2656431" cy="349252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1141" y="3220000"/>
            <a:ext cx="6263339" cy="14740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>
              <a:buNone/>
              <a:defRPr sz="2800" b="1" baseline="0">
                <a:solidFill>
                  <a:srgbClr val="00206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" dirty="0"/>
              <a:t>[Utilisez ceci pour le sous-titre.  Chaque module démarre avec cette diapositive et se trouve dans son propre fichier PPT.]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41141" y="1028828"/>
            <a:ext cx="6263339" cy="2005952"/>
          </a:xfrm>
          <a:prstGeom prst="rect">
            <a:avLst/>
          </a:prstGeom>
        </p:spPr>
        <p:txBody>
          <a:bodyPr rtlCol="0"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[Ajouter le titre du MODULE ici]</a:t>
            </a:r>
          </a:p>
        </p:txBody>
      </p:sp>
      <p:sp>
        <p:nvSpPr>
          <p:cNvPr id="19" name="Shape 30"/>
          <p:cNvSpPr txBox="1">
            <a:spLocks/>
          </p:cNvSpPr>
          <p:nvPr userDrawn="1"/>
        </p:nvSpPr>
        <p:spPr>
          <a:xfrm>
            <a:off x="11264299" y="6334472"/>
            <a:ext cx="927701" cy="4207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00000000-1234-1234-1234-123412341234}" type="slidenum">
              <a:rPr lang="uk-UA" sz="2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 rtl="0"/>
              <a:t>‹#›</a:t>
            </a:fld>
            <a:endParaRPr lang="uk-UA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92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dul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57FA6F-778F-1742-BF74-261DF698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20" t="5901" r="6027" b="200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01" y="4691480"/>
            <a:ext cx="2656431" cy="349252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1141" y="3220000"/>
            <a:ext cx="6263339" cy="14740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>
              <a:buNone/>
              <a:defRPr sz="2800" b="1" baseline="0">
                <a:solidFill>
                  <a:srgbClr val="00206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" dirty="0"/>
              <a:t>[Utilisez ceci pour le sous-titre.  Chaque module démarre avec cette diapositive et se trouve dans son propre fichier PPT.]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41141" y="1028828"/>
            <a:ext cx="6263339" cy="2005952"/>
          </a:xfrm>
          <a:prstGeom prst="rect">
            <a:avLst/>
          </a:prstGeom>
        </p:spPr>
        <p:txBody>
          <a:bodyPr rtlCol="0"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fr" dirty="0"/>
              <a:t>[Ajouter le titre du MODULE ici]</a:t>
            </a:r>
          </a:p>
        </p:txBody>
      </p:sp>
      <p:sp>
        <p:nvSpPr>
          <p:cNvPr id="19" name="Shape 30"/>
          <p:cNvSpPr txBox="1">
            <a:spLocks/>
          </p:cNvSpPr>
          <p:nvPr userDrawn="1"/>
        </p:nvSpPr>
        <p:spPr>
          <a:xfrm>
            <a:off x="11264299" y="6334472"/>
            <a:ext cx="927701" cy="4207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00000000-1234-1234-1234-123412341234}" type="slidenum">
              <a:rPr lang="uk-UA" sz="2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 rtl="0"/>
              <a:t>‹#›</a:t>
            </a:fld>
            <a:endParaRPr lang="uk-UA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2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42062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64379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9480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62698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0DD8-2B42-4BC8-A0FA-7FA130FC4D7E}" type="datetimeFigureOut">
              <a:rPr lang="en-CM" smtClean="0"/>
              <a:t>23/02/2024</a:t>
            </a:fld>
            <a:endParaRPr lang="en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71A4-0CE8-42DC-AC30-B686CCAA14AB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42721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1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693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BBB642-17A3-8C97-A202-91F4AFC7B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66473"/>
              </p:ext>
            </p:extLst>
          </p:nvPr>
        </p:nvGraphicFramePr>
        <p:xfrm>
          <a:off x="4565569" y="4323651"/>
          <a:ext cx="5934075" cy="2262188"/>
        </p:xfrm>
        <a:graphic>
          <a:graphicData uri="http://schemas.openxmlformats.org/drawingml/2006/table">
            <a:tbl>
              <a:tblPr bandRow="1"/>
              <a:tblGrid>
                <a:gridCol w="1881768">
                  <a:extLst>
                    <a:ext uri="{9D8B030D-6E8A-4147-A177-3AD203B41FA5}">
                      <a16:colId xmlns:a16="http://schemas.microsoft.com/office/drawing/2014/main" val="3814494970"/>
                    </a:ext>
                  </a:extLst>
                </a:gridCol>
                <a:gridCol w="1770703">
                  <a:extLst>
                    <a:ext uri="{9D8B030D-6E8A-4147-A177-3AD203B41FA5}">
                      <a16:colId xmlns:a16="http://schemas.microsoft.com/office/drawing/2014/main" val="2809319027"/>
                    </a:ext>
                  </a:extLst>
                </a:gridCol>
                <a:gridCol w="2281604">
                  <a:extLst>
                    <a:ext uri="{9D8B030D-6E8A-4147-A177-3AD203B41FA5}">
                      <a16:colId xmlns:a16="http://schemas.microsoft.com/office/drawing/2014/main" val="3565206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 frustrations:</a:t>
                      </a:r>
                      <a:endParaRPr lang="en-CM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B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 resistances:</a:t>
                      </a:r>
                      <a:endParaRPr lang="en-CM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B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 preoccupations:</a:t>
                      </a:r>
                      <a:endParaRPr lang="en-CM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2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Manque de reconnaissance de la part de mon superviseur et comparaison avec d'anciens employés.</a:t>
                      </a:r>
                      <a:endParaRPr lang="en-CM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 pas s'exprimer et commettre des erreurs grammaticales.</a:t>
                      </a:r>
                      <a:endParaRPr lang="en-CM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Lenteur dans l'accomplissement des tâches. </a:t>
                      </a:r>
                      <a:endParaRPr lang="en-CM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M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expériences des autres participants à la formation (ceux qui ont 5 à 8 ans d'expérience de plus que moi)</a:t>
                      </a:r>
                      <a:endParaRPr lang="en-CM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Interruptions de mon patron pour assigner de nouvelles tâches.</a:t>
                      </a:r>
                      <a:endParaRPr lang="en-CM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M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 pas être en mesure de mettre immédiatement en pratique les compétences que j'apprendrai grâce à la formation. </a:t>
                      </a:r>
                      <a:endParaRPr lang="en-CM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 que je peux faire pour m'épanouir dans mon travail.</a:t>
                      </a:r>
                      <a:endParaRPr lang="en-CM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Cette formation ne sera pas « suffisante » pour changer « ma façon de faire et mes habitudes » dans mon travail, que puis-je faire d'autre ?</a:t>
                      </a:r>
                      <a:endParaRPr lang="en-CM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4720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7966A1-B013-4F11-3891-B0B0744C9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52129"/>
              </p:ext>
            </p:extLst>
          </p:nvPr>
        </p:nvGraphicFramePr>
        <p:xfrm>
          <a:off x="205337" y="272161"/>
          <a:ext cx="4360232" cy="6313678"/>
        </p:xfrm>
        <a:graphic>
          <a:graphicData uri="http://schemas.openxmlformats.org/drawingml/2006/table">
            <a:tbl>
              <a:tblPr bandRow="1"/>
              <a:tblGrid>
                <a:gridCol w="1382683">
                  <a:extLst>
                    <a:ext uri="{9D8B030D-6E8A-4147-A177-3AD203B41FA5}">
                      <a16:colId xmlns:a16="http://schemas.microsoft.com/office/drawing/2014/main" val="3913999453"/>
                    </a:ext>
                  </a:extLst>
                </a:gridCol>
                <a:gridCol w="1301075">
                  <a:extLst>
                    <a:ext uri="{9D8B030D-6E8A-4147-A177-3AD203B41FA5}">
                      <a16:colId xmlns:a16="http://schemas.microsoft.com/office/drawing/2014/main" val="3837157067"/>
                    </a:ext>
                  </a:extLst>
                </a:gridCol>
                <a:gridCol w="1676474">
                  <a:extLst>
                    <a:ext uri="{9D8B030D-6E8A-4147-A177-3AD203B41FA5}">
                      <a16:colId xmlns:a16="http://schemas.microsoft.com/office/drawing/2014/main" val="445020159"/>
                    </a:ext>
                  </a:extLst>
                </a:gridCol>
              </a:tblGrid>
              <a:tr h="125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 nom: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propos de moi  (Contexte, Contexte, compétences, aptitudes):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2821"/>
                  </a:ext>
                </a:extLst>
              </a:tr>
              <a:tr h="1685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Belinda Christophine</a:t>
                      </a:r>
                      <a:endParaRPr lang="en-CM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suis camerounaise de 21 ans basée à Douala et célibataire sans enfants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J'ai une licence en comptabilité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J'ai fait un stage académique de 4 mois chez microfinance Fidel Cameroun 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travaille avec DMC depuis deux mois en tant qu'aspirante consultante junior.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J’ai les compétences en Microsoft Word.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suis directement rattaché au directeur et j'interagis avec les clients et les services des impôts.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52071"/>
                  </a:ext>
                </a:extLst>
              </a:tr>
              <a:tr h="125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 devise: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 besoins d’appui post-formation :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44105"/>
                  </a:ext>
                </a:extLst>
              </a:tr>
              <a:tr h="464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saisi toute opportunité d’apprentissage afin d’atteindre mes objectifs.</a:t>
                      </a:r>
                      <a:endParaRPr lang="en-CM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opportunités pour appliquer les compétences apprises selon mon plan d’action.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coaching par mon superviseur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09470"/>
                  </a:ext>
                </a:extLst>
              </a:tr>
              <a:tr h="38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 qui me motive :</a:t>
                      </a:r>
                      <a:endParaRPr lang="en-CM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 objectifs :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 préférences d’apprentissage, les Styles d’apprentissage et technologies disponibles: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87632"/>
                  </a:ext>
                </a:extLst>
              </a:tr>
              <a:tr h="1404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D’être apprécié par mon super et nos clients 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Être a jour pour mes taches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 sentir rassurer que je suis en bonne voie pour être une consultante.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Devenir consultant junior en comptabilité d’ici 5 ans.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Maitriser la gestion du temps et accompli mes taches à temps. 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Réussir à répondre aux offres. </a:t>
                      </a:r>
                      <a:endParaRPr lang="en-CM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J'aime les cours où je peux appliquer mon apprentissage avec des activités et des simulations.</a:t>
                      </a:r>
                      <a:endParaRPr lang="en-CM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J'aime l'apprentissage en face à face. Et puis l'aide à la performance sur le lieu de travail</a:t>
                      </a:r>
                      <a:endParaRPr lang="en-CM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suis introverti et à l'écoute active</a:t>
                      </a:r>
                      <a:endParaRPr lang="en-CM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préfère apprendre en dehors des heures de bureau </a:t>
                      </a:r>
                      <a:endParaRPr lang="en-CM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1" marR="50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459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8262E80-0B33-3F07-416E-BF83040C8D95}"/>
              </a:ext>
            </a:extLst>
          </p:cNvPr>
          <p:cNvSpPr txBox="1">
            <a:spLocks/>
          </p:cNvSpPr>
          <p:nvPr/>
        </p:nvSpPr>
        <p:spPr>
          <a:xfrm>
            <a:off x="4565569" y="26147"/>
            <a:ext cx="5485265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EXAMPLE D’UN PERSONAGE D’APPRENANT</a:t>
            </a:r>
            <a:br>
              <a:rPr lang="en-US" sz="4000" i="1" dirty="0"/>
            </a:br>
            <a:r>
              <a:rPr lang="en-US" sz="3200" i="1" dirty="0"/>
              <a:t>Pour la Gestion du Temps</a:t>
            </a:r>
            <a:endParaRPr lang="en-CM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A0293-2229-099C-ECAF-FA7404739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895" y="1426677"/>
            <a:ext cx="1998047" cy="20023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98436C-97DD-7443-4116-E1B99D80EA54}"/>
              </a:ext>
            </a:extLst>
          </p:cNvPr>
          <p:cNvSpPr txBox="1"/>
          <p:nvPr/>
        </p:nvSpPr>
        <p:spPr>
          <a:xfrm>
            <a:off x="8089010" y="3506993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Belinda MOUSSA </a:t>
            </a:r>
            <a:r>
              <a:rPr lang="en-US" dirty="0" err="1"/>
              <a:t>Christophine</a:t>
            </a:r>
            <a:endParaRPr lang="en-CM" dirty="0"/>
          </a:p>
        </p:txBody>
      </p:sp>
    </p:spTree>
    <p:extLst>
      <p:ext uri="{BB962C8B-B14F-4D97-AF65-F5344CB8AC3E}">
        <p14:creationId xmlns:p14="http://schemas.microsoft.com/office/powerpoint/2010/main" val="156786510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FF19-621C-A792-81D1-E27FA3F6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VOTRE PROFIL D’APPRENANT</a:t>
            </a:r>
            <a:endParaRPr lang="en-C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9CAB3-0164-B641-6B68-D2F30681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ACTIVITE </a:t>
            </a:r>
            <a:r>
              <a:rPr lang="en-US" dirty="0"/>
              <a:t> :</a:t>
            </a:r>
            <a:r>
              <a:rPr lang="fr" dirty="0"/>
              <a:t> Elaborer votre profil d’apprenant pour un cour en gestion de temps (Activite individuelle).</a:t>
            </a:r>
            <a:endParaRPr lang="fr" u="sng" dirty="0"/>
          </a:p>
          <a:p>
            <a:pPr marL="0" indent="0">
              <a:buNone/>
            </a:pPr>
            <a:endParaRPr lang="fr" u="sng" dirty="0"/>
          </a:p>
          <a:p>
            <a:pPr marL="0" indent="0">
              <a:buNone/>
            </a:pPr>
            <a:r>
              <a:rPr lang="fr" dirty="0"/>
              <a:t>Objectif: Conception d’un personnage d’apprentissage</a:t>
            </a:r>
          </a:p>
          <a:p>
            <a:pPr marL="0" indent="0">
              <a:buNone/>
            </a:pPr>
            <a:r>
              <a:rPr lang="fr" dirty="0"/>
              <a:t>A faire: </a:t>
            </a:r>
          </a:p>
          <a:p>
            <a:r>
              <a:rPr lang="fr" dirty="0"/>
              <a:t> S’inspirer de profil de Belinda et de 7 etapes a suivre pour elaborer un personnage d’apprentissage.</a:t>
            </a:r>
          </a:p>
          <a:p>
            <a:r>
              <a:rPr lang="fr" dirty="0"/>
              <a:t>Renseigner les 7 cases avec les informations sur votre propre profil comme apprenant pour un cour en gestion du temps.</a:t>
            </a:r>
          </a:p>
          <a:p>
            <a:r>
              <a:rPr lang="fr" dirty="0"/>
              <a:t> Duree: 10 minutes</a:t>
            </a:r>
          </a:p>
          <a:p>
            <a:r>
              <a:rPr lang="fr" dirty="0"/>
              <a:t> Un volontaire va presenter son profil et le reste de l’audience va completer et/ou faire le commentaire du retour.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M" dirty="0"/>
          </a:p>
        </p:txBody>
      </p:sp>
    </p:spTree>
    <p:extLst>
      <p:ext uri="{BB962C8B-B14F-4D97-AF65-F5344CB8AC3E}">
        <p14:creationId xmlns:p14="http://schemas.microsoft.com/office/powerpoint/2010/main" val="579587913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6866</TotalTime>
  <Words>623</Words>
  <Application>Microsoft Office PowerPoint</Application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VOTRE PROFIL D’APPRENANT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MOTIVATIONAL INTRODUCTIONS</dc:title>
  <dc:creator>Bibiana Taku</dc:creator>
  <cp:lastModifiedBy>Bibiana Taku</cp:lastModifiedBy>
  <cp:revision>5</cp:revision>
  <dcterms:created xsi:type="dcterms:W3CDTF">2023-01-30T06:59:32Z</dcterms:created>
  <dcterms:modified xsi:type="dcterms:W3CDTF">2024-02-23T16:48:24Z</dcterms:modified>
</cp:coreProperties>
</file>