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60.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comment17.xml" ContentType="application/vnd.openxmlformats-officedocument.presentationml.comments+xml"/>
  <Override PartName="/ppt/comments/comment18.xml" ContentType="application/vnd.openxmlformats-officedocument.presentationml.comments+xml"/>
  <Override PartName="/ppt/media/image1.png" ContentType="image/png"/>
  <Override PartName="/ppt/media/image2.png" ContentType="image/png"/>
  <Override PartName="/ppt/media/image26.png" ContentType="image/png"/>
  <Override PartName="/ppt/media/image7.jpeg" ContentType="image/jpeg"/>
  <Override PartName="/ppt/media/image3.jpeg" ContentType="image/jpeg"/>
  <Override PartName="/ppt/media/image28.png" ContentType="image/png"/>
  <Override PartName="/ppt/media/image10.jpeg" ContentType="image/jpeg"/>
  <Override PartName="/ppt/media/image5.jpeg" ContentType="image/jpeg"/>
  <Override PartName="/ppt/media/image4.png" ContentType="image/png"/>
  <Override PartName="/ppt/media/image31.png" ContentType="image/png"/>
  <Override PartName="/ppt/media/image6.jpeg" ContentType="image/jpeg"/>
  <Override PartName="/ppt/media/image16.png" ContentType="image/png"/>
  <Override PartName="/ppt/media/image38.png" ContentType="image/png"/>
  <Override PartName="/ppt/media/image8.png" ContentType="image/png"/>
  <Override PartName="/ppt/media/image13.png" ContentType="image/png"/>
  <Override PartName="/ppt/media/image35.png" ContentType="image/png"/>
  <Override PartName="/ppt/media/image9.png" ContentType="image/png"/>
  <Override PartName="/ppt/media/image14.png" ContentType="image/png"/>
  <Override PartName="/ppt/media/image36.png" ContentType="image/png"/>
  <Override PartName="/ppt/media/image11.png" ContentType="image/png"/>
  <Override PartName="/ppt/media/image33.png" ContentType="image/png"/>
  <Override PartName="/ppt/media/image12.png" ContentType="image/png"/>
  <Override PartName="/ppt/media/image15.jpeg" ContentType="image/jpeg"/>
  <Override PartName="/ppt/media/image34.png" ContentType="image/png"/>
  <Override PartName="/ppt/media/image17.jpeg" ContentType="image/jpeg"/>
  <Override PartName="/ppt/media/image32.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7.png" ContentType="image/png"/>
  <Override PartName="/ppt/media/image29.png" ContentType="image/png"/>
  <Override PartName="/ppt/media/image42.jpeg" ContentType="image/jpeg"/>
  <Override PartName="/ppt/media/image30.png" ContentType="image/png"/>
  <Override PartName="/ppt/media/image37.png" ContentType="image/png"/>
  <Override PartName="/ppt/media/image39.png" ContentType="image/png"/>
  <Override PartName="/ppt/media/image43.jpeg" ContentType="image/jpeg"/>
  <Override PartName="/ppt/media/image40.png" ContentType="image/png"/>
  <Override PartName="/ppt/media/image41.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2000" cy="6858000"/>
  <p:notesSz cx="6858000" cy="9144000"/>
</p:presentation>
</file>

<file path=ppt/commentAuthors.xml><?xml version="1.0" encoding="utf-8"?>
<p:cmAuthorLst xmlns:p="http://schemas.openxmlformats.org/presentationml/2006/main">
  <p:cmAuthor id="0" name="Anna Pecot" initials="A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presProps" Target="presProps.xml"/><Relationship Id="rId37" Type="http://schemas.openxmlformats.org/officeDocument/2006/relationships/commentAuthors" Target="commentAuthors.xml"/>
</Relationships>
</file>

<file path=ppt/comments/comment17.xml><?xml version="1.0" encoding="utf-8"?>
<p:cmLst xmlns:p="http://schemas.openxmlformats.org/presentationml/2006/main">
  <p:cm authorId="0" dt="2023-07-11T15:13:03.708000000" idx="1">
    <p:pos x="6118" y="360"/>
    <p:text>Est-il possible d'inclure les URL des outils respectifs ?</p:text>
  </p:cm>
  <p:cm authorId="0" dt="2023-07-11T15:13:40.613000000" idx="2">
    <p:pos x="6118" y="0"/>
    <p:text>Est-il possible de montrer pendant le webinaire comment certains de ces outils fonctionnent ?</p:text>
  </p:cm>
  <p:cm authorId="0" dt="2023-07-11T15:14:20.974000000" idx="3">
    <p:pos x="6118" y="0"/>
    <p:text>Je recommande de placer le logo à côté de la puce correspondante. Vous pouvez organiser cette diapositive comme un tableau avec des lignes invisibles. Colonne de gauche - logo, colonne de droite - description.</p:text>
  </p:cm>
</p:cmLst>
</file>

<file path=ppt/comments/comment18.xml><?xml version="1.0" encoding="utf-8"?>
<p:cmLst xmlns:p="http://schemas.openxmlformats.org/presentationml/2006/main">
  <p:cm authorId="0" dt="2023-07-11T15:14:44.034000000" idx="4">
    <p:pos x="6118" y="0"/>
    <p:text>Il est difficile de comprendre visuellement la diapositive.</p:text>
  </p:cm>
</p:cmLst>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23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40"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41" name="PlaceHolder 4"/>
          <p:cNvSpPr>
            <a:spLocks noGrp="1"/>
          </p:cNvSpPr>
          <p:nvPr>
            <p:ph type="dt" idx="5"/>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42" name="PlaceHolder 5"/>
          <p:cNvSpPr>
            <a:spLocks noGrp="1"/>
          </p:cNvSpPr>
          <p:nvPr>
            <p:ph type="ftr" idx="6"/>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43" name="PlaceHolder 6"/>
          <p:cNvSpPr>
            <a:spLocks noGrp="1"/>
          </p:cNvSpPr>
          <p:nvPr>
            <p:ph type="sldNum" idx="7"/>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C2ECE057-9C9B-4035-86C4-1428A63044EF}"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1496880" y="511200"/>
            <a:ext cx="3862800" cy="2172240"/>
          </a:xfrm>
          <a:prstGeom prst="rect">
            <a:avLst/>
          </a:prstGeom>
          <a:ln w="0">
            <a:noFill/>
          </a:ln>
        </p:spPr>
      </p:sp>
      <p:sp>
        <p:nvSpPr>
          <p:cNvPr id="409"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230040">
              <a:lnSpc>
                <a:spcPct val="100000"/>
              </a:lnSpc>
              <a:buClr>
                <a:srgbClr val="000000"/>
              </a:buClr>
              <a:buFont typeface="Noto Sans Symbols"/>
              <a:buChar char="❑"/>
            </a:pPr>
            <a:r>
              <a:rPr b="0" lang="en-US" sz="1200" spc="-1" strike="noStrike">
                <a:solidFill>
                  <a:schemeClr val="dk1"/>
                </a:solidFill>
                <a:latin typeface="Arial"/>
                <a:ea typeface="Arial"/>
              </a:rPr>
              <a:t>statistiques mondiales et exemples de tendances par les professionnels de la formation et du développement en Afrique</a:t>
            </a:r>
            <a:endParaRPr b="0" lang="en-US" sz="1200" spc="-1" strike="noStrike">
              <a:solidFill>
                <a:srgbClr val="000000"/>
              </a:solidFill>
              <a:latin typeface="Arial"/>
            </a:endParaRPr>
          </a:p>
        </p:txBody>
      </p:sp>
      <p:sp>
        <p:nvSpPr>
          <p:cNvPr id="410"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11" name="PlaceHolder 4"/>
          <p:cNvSpPr>
            <a:spLocks noGrp="1"/>
          </p:cNvSpPr>
          <p:nvPr>
            <p:ph type="ftr" idx="24"/>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12" name="PlaceHolder 5"/>
          <p:cNvSpPr>
            <a:spLocks noGrp="1"/>
          </p:cNvSpPr>
          <p:nvPr>
            <p:ph type="sldNum" idx="25"/>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AAF841F2-9972-4771-B83B-FB963800027E}"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13" name="PlaceHolder 6"/>
          <p:cNvSpPr>
            <a:spLocks noGrp="1"/>
          </p:cNvSpPr>
          <p:nvPr>
            <p:ph type="dt" idx="26"/>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1496880" y="511200"/>
            <a:ext cx="3862800" cy="2172240"/>
          </a:xfrm>
          <a:prstGeom prst="rect">
            <a:avLst/>
          </a:prstGeom>
          <a:ln w="0">
            <a:noFill/>
          </a:ln>
        </p:spPr>
      </p:sp>
      <p:sp>
        <p:nvSpPr>
          <p:cNvPr id="415"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230040">
              <a:lnSpc>
                <a:spcPct val="100000"/>
              </a:lnSpc>
              <a:buClr>
                <a:srgbClr val="000000"/>
              </a:buClr>
              <a:buFont typeface="Noto Sans Symbols"/>
              <a:buChar char="❑"/>
            </a:pPr>
            <a:r>
              <a:rPr b="0" lang="en-US" sz="1200" spc="-1" strike="noStrike">
                <a:solidFill>
                  <a:schemeClr val="dk1"/>
                </a:solidFill>
                <a:latin typeface="Arial"/>
                <a:ea typeface="Arial"/>
              </a:rPr>
              <a:t>statistiques mondiales et exemples de tendances par les professionnels de la formation et du développement en Afrique</a:t>
            </a:r>
            <a:endParaRPr b="0" lang="en-US" sz="1200" spc="-1" strike="noStrike">
              <a:solidFill>
                <a:srgbClr val="000000"/>
              </a:solidFill>
              <a:latin typeface="Arial"/>
            </a:endParaRPr>
          </a:p>
        </p:txBody>
      </p:sp>
      <p:sp>
        <p:nvSpPr>
          <p:cNvPr id="416"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17" name="PlaceHolder 4"/>
          <p:cNvSpPr>
            <a:spLocks noGrp="1"/>
          </p:cNvSpPr>
          <p:nvPr>
            <p:ph type="ftr" idx="27"/>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18" name="PlaceHolder 5"/>
          <p:cNvSpPr>
            <a:spLocks noGrp="1"/>
          </p:cNvSpPr>
          <p:nvPr>
            <p:ph type="sldNum" idx="28"/>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627F1927-55B5-4656-9BDE-0EF533B4B233}"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19" name="PlaceHolder 6"/>
          <p:cNvSpPr>
            <a:spLocks noGrp="1"/>
          </p:cNvSpPr>
          <p:nvPr>
            <p:ph type="dt" idx="29"/>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1496880" y="511200"/>
            <a:ext cx="3862800" cy="2172240"/>
          </a:xfrm>
          <a:prstGeom prst="rect">
            <a:avLst/>
          </a:prstGeom>
          <a:ln w="0">
            <a:noFill/>
          </a:ln>
        </p:spPr>
      </p:sp>
      <p:sp>
        <p:nvSpPr>
          <p:cNvPr id="421"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230040">
              <a:lnSpc>
                <a:spcPct val="100000"/>
              </a:lnSpc>
              <a:buClr>
                <a:srgbClr val="000000"/>
              </a:buClr>
              <a:buFont typeface="Noto Sans Symbols"/>
              <a:buChar char="❑"/>
            </a:pPr>
            <a:r>
              <a:rPr b="0" lang="en-US" sz="1200" spc="-1" strike="noStrike">
                <a:solidFill>
                  <a:schemeClr val="dk1"/>
                </a:solidFill>
                <a:latin typeface="Arial"/>
                <a:ea typeface="Arial"/>
              </a:rPr>
              <a:t>statistiques mondiales et exemples de tendances par les professionnels de la formation et du développement en Afrique</a:t>
            </a:r>
            <a:endParaRPr b="0" lang="en-US" sz="1200" spc="-1" strike="noStrike">
              <a:solidFill>
                <a:srgbClr val="000000"/>
              </a:solidFill>
              <a:latin typeface="Arial"/>
            </a:endParaRPr>
          </a:p>
        </p:txBody>
      </p:sp>
      <p:sp>
        <p:nvSpPr>
          <p:cNvPr id="422"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23" name="PlaceHolder 4"/>
          <p:cNvSpPr>
            <a:spLocks noGrp="1"/>
          </p:cNvSpPr>
          <p:nvPr>
            <p:ph type="ftr" idx="30"/>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24" name="PlaceHolder 5"/>
          <p:cNvSpPr>
            <a:spLocks noGrp="1"/>
          </p:cNvSpPr>
          <p:nvPr>
            <p:ph type="sldNum" idx="31"/>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3D2F2FE9-7009-408E-B01E-E7E14B10592B}"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25" name="PlaceHolder 6"/>
          <p:cNvSpPr>
            <a:spLocks noGrp="1"/>
          </p:cNvSpPr>
          <p:nvPr>
            <p:ph type="dt" idx="32"/>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1496880" y="511200"/>
            <a:ext cx="3862800" cy="2172240"/>
          </a:xfrm>
          <a:prstGeom prst="rect">
            <a:avLst/>
          </a:prstGeom>
          <a:ln w="0">
            <a:noFill/>
          </a:ln>
        </p:spPr>
      </p:sp>
      <p:sp>
        <p:nvSpPr>
          <p:cNvPr id="427"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230040">
              <a:lnSpc>
                <a:spcPct val="100000"/>
              </a:lnSpc>
              <a:buClr>
                <a:srgbClr val="000000"/>
              </a:buClr>
              <a:buFont typeface="Noto Sans Symbols"/>
              <a:buChar char="❑"/>
            </a:pPr>
            <a:r>
              <a:rPr b="0" lang="en-US" sz="1200" spc="-1" strike="noStrike">
                <a:solidFill>
                  <a:schemeClr val="dk1"/>
                </a:solidFill>
                <a:latin typeface="Arial"/>
                <a:ea typeface="Arial"/>
              </a:rPr>
              <a:t>statistiques globales et exemples de tendances par les professionnels de la formation et du développement en Afrique</a:t>
            </a:r>
            <a:endParaRPr b="0" lang="en-US" sz="1200" spc="-1" strike="noStrike">
              <a:solidFill>
                <a:srgbClr val="000000"/>
              </a:solidFill>
              <a:latin typeface="Arial"/>
            </a:endParaRPr>
          </a:p>
        </p:txBody>
      </p:sp>
      <p:sp>
        <p:nvSpPr>
          <p:cNvPr id="428"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29" name="PlaceHolder 4"/>
          <p:cNvSpPr>
            <a:spLocks noGrp="1"/>
          </p:cNvSpPr>
          <p:nvPr>
            <p:ph type="ftr" idx="33"/>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30" name="PlaceHolder 5"/>
          <p:cNvSpPr>
            <a:spLocks noGrp="1"/>
          </p:cNvSpPr>
          <p:nvPr>
            <p:ph type="sldNum" idx="34"/>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F8E3AB11-A91C-4275-84AC-4B3ACA6A625D}"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31" name="PlaceHolder 6"/>
          <p:cNvSpPr>
            <a:spLocks noGrp="1"/>
          </p:cNvSpPr>
          <p:nvPr>
            <p:ph type="dt" idx="35"/>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body"/>
          </p:nvPr>
        </p:nvSpPr>
        <p:spPr>
          <a:xfrm>
            <a:off x="316080" y="2869200"/>
            <a:ext cx="6366600" cy="5617800"/>
          </a:xfrm>
          <a:prstGeom prst="rect">
            <a:avLst/>
          </a:prstGeom>
          <a:noFill/>
          <a:ln w="0">
            <a:noFill/>
          </a:ln>
        </p:spPr>
        <p:txBody>
          <a:bodyPr lIns="91440" rIns="91440" tIns="45720" bIns="45720" anchor="t">
            <a:noAutofit/>
          </a:bodyPr>
          <a:p>
            <a:pPr marL="457200" indent="-291960">
              <a:lnSpc>
                <a:spcPct val="100000"/>
              </a:lnSpc>
              <a:spcBef>
                <a:spcPts val="499"/>
              </a:spcBef>
              <a:buClr>
                <a:srgbClr val="0070c0"/>
              </a:buClr>
              <a:buFont typeface="Noto Sans Symbols"/>
              <a:buChar char="▪"/>
            </a:pPr>
            <a:r>
              <a:rPr b="1" lang="en-US" sz="1000" spc="-1" strike="noStrike">
                <a:solidFill>
                  <a:srgbClr val="0070c0"/>
                </a:solidFill>
                <a:latin typeface="Calibri"/>
                <a:ea typeface="Calibri"/>
              </a:rPr>
              <a:t>L'enquête annuelle L&amp;D Global Sentiment Survey</a:t>
            </a:r>
            <a:r>
              <a:rPr b="0" lang="en-US" sz="1000" spc="-1" strike="noStrike">
                <a:solidFill>
                  <a:srgbClr val="0070c0"/>
                </a:solidFill>
                <a:latin typeface="Calibri"/>
                <a:ea typeface="Calibri"/>
              </a:rPr>
              <a:t>, qui examine les points de vue des professionnels de la formation et du développement dans le monde entier. L'enquête, qui en est à sa dixième année d'existence, comporte une question obligatoire : "Qu'est-ce qui sera à la mode dans le domaine de la formation et du développement sur le lieu de travail en 2023 ?", les personnes interrogées devant choisir trois options parmi une liste de 15. </a:t>
            </a:r>
            <a:endParaRPr b="0" lang="en-US" sz="1000" spc="-1" strike="noStrike">
              <a:solidFill>
                <a:srgbClr val="000000"/>
              </a:solidFill>
              <a:latin typeface="Arial"/>
            </a:endParaRPr>
          </a:p>
          <a:p>
            <a:pPr marL="457200" indent="-291960">
              <a:lnSpc>
                <a:spcPct val="100000"/>
              </a:lnSpc>
              <a:spcBef>
                <a:spcPts val="499"/>
              </a:spcBef>
              <a:buClr>
                <a:srgbClr val="0070c0"/>
              </a:buClr>
              <a:buFont typeface="Noto Sans Symbols"/>
              <a:buChar char="▪"/>
            </a:pPr>
            <a:r>
              <a:rPr b="0" lang="en-US" sz="1000" spc="-1" strike="noStrike">
                <a:solidFill>
                  <a:srgbClr val="0070c0"/>
                </a:solidFill>
                <a:latin typeface="Calibri"/>
                <a:ea typeface="Calibri"/>
              </a:rPr>
              <a:t>En 2022, plus de 3 500 personnes de 112 pays ont voté. La plupart des votes provenaient de 7 régions : Afrique, Australie et Nouvelle-Zélande, Europe, Inde, Amérique du Nord, Amérique du Sud et Royaume-Uni. 405 personnes de 23 pays africains ont voté, la plupart des votes provenant de quatre pays : Nigeria (23 %), Afrique du Sud (23 %), Kenya (12 %) et Ghana (10 %).</a:t>
            </a:r>
            <a:endParaRPr b="0" lang="en-US" sz="1000" spc="-1" strike="noStrike">
              <a:solidFill>
                <a:srgbClr val="000000"/>
              </a:solidFill>
              <a:latin typeface="Arial"/>
            </a:endParaRPr>
          </a:p>
          <a:p>
            <a:pPr marL="457200" indent="-291960">
              <a:lnSpc>
                <a:spcPct val="100000"/>
              </a:lnSpc>
              <a:spcBef>
                <a:spcPts val="499"/>
              </a:spcBef>
              <a:buClr>
                <a:srgbClr val="0070c0"/>
              </a:buClr>
              <a:buFont typeface="Noto Sans Symbols"/>
              <a:buChar char="▪"/>
            </a:pPr>
            <a:r>
              <a:rPr b="0" lang="en-US" sz="1000" spc="-1" strike="noStrike">
                <a:solidFill>
                  <a:srgbClr val="0070c0"/>
                </a:solidFill>
                <a:latin typeface="Calibri"/>
                <a:ea typeface="Calibri"/>
              </a:rPr>
              <a:t>Comment le vote africain se compare-t-il au vote dans le reste du monde ?</a:t>
            </a:r>
            <a:endParaRPr b="0" lang="en-US" sz="1000" spc="-1" strike="noStrike">
              <a:solidFill>
                <a:srgbClr val="000000"/>
              </a:solidFill>
              <a:latin typeface="Arial"/>
            </a:endParaRPr>
          </a:p>
        </p:txBody>
      </p:sp>
      <p:sp>
        <p:nvSpPr>
          <p:cNvPr id="433" name="PlaceHolder 2"/>
          <p:cNvSpPr>
            <a:spLocks noGrp="1"/>
          </p:cNvSpPr>
          <p:nvPr>
            <p:ph type="sldImg"/>
          </p:nvPr>
        </p:nvSpPr>
        <p:spPr>
          <a:xfrm>
            <a:off x="1497240" y="510840"/>
            <a:ext cx="3862800" cy="2172240"/>
          </a:xfrm>
          <a:prstGeom prst="rect">
            <a:avLst/>
          </a:prstGeom>
          <a:ln w="0">
            <a:noFill/>
          </a:ln>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1496880" y="511200"/>
            <a:ext cx="3862800" cy="2172240"/>
          </a:xfrm>
          <a:prstGeom prst="rect">
            <a:avLst/>
          </a:prstGeom>
          <a:ln w="0">
            <a:noFill/>
          </a:ln>
        </p:spPr>
      </p:sp>
      <p:sp>
        <p:nvSpPr>
          <p:cNvPr id="435"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230040">
              <a:lnSpc>
                <a:spcPct val="100000"/>
              </a:lnSpc>
              <a:buClr>
                <a:srgbClr val="000000"/>
              </a:buClr>
              <a:buFont typeface="Noto Sans Symbols"/>
              <a:buChar char="❑"/>
            </a:pPr>
            <a:r>
              <a:rPr b="0" lang="en-US" sz="1200" spc="-1" strike="noStrike">
                <a:solidFill>
                  <a:schemeClr val="dk1"/>
                </a:solidFill>
                <a:latin typeface="Arial"/>
                <a:ea typeface="Arial"/>
              </a:rPr>
              <a:t>statistiques globales et exemples de tendances par les professionnels de la formation et du développement en Afrique</a:t>
            </a:r>
            <a:endParaRPr b="0" lang="en-US" sz="1200" spc="-1" strike="noStrike">
              <a:solidFill>
                <a:srgbClr val="000000"/>
              </a:solidFill>
              <a:latin typeface="Arial"/>
            </a:endParaRPr>
          </a:p>
        </p:txBody>
      </p:sp>
      <p:sp>
        <p:nvSpPr>
          <p:cNvPr id="436"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37" name="PlaceHolder 4"/>
          <p:cNvSpPr>
            <a:spLocks noGrp="1"/>
          </p:cNvSpPr>
          <p:nvPr>
            <p:ph type="ftr" idx="36"/>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38" name="PlaceHolder 5"/>
          <p:cNvSpPr>
            <a:spLocks noGrp="1"/>
          </p:cNvSpPr>
          <p:nvPr>
            <p:ph type="sldNum" idx="37"/>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3F686A90-002E-4EB5-9B13-A870433A49E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39" name="PlaceHolder 6"/>
          <p:cNvSpPr>
            <a:spLocks noGrp="1"/>
          </p:cNvSpPr>
          <p:nvPr>
            <p:ph type="dt" idx="38"/>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1496880" y="511200"/>
            <a:ext cx="3862800" cy="2172240"/>
          </a:xfrm>
          <a:prstGeom prst="rect">
            <a:avLst/>
          </a:prstGeom>
          <a:ln w="0">
            <a:noFill/>
          </a:ln>
        </p:spPr>
      </p:sp>
      <p:sp>
        <p:nvSpPr>
          <p:cNvPr id="441" name="PlaceHolder 2"/>
          <p:cNvSpPr>
            <a:spLocks noGrp="1"/>
          </p:cNvSpPr>
          <p:nvPr>
            <p:ph type="sldNum" idx="39"/>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694A3173-757A-4215-8671-520E99DF674D}"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42" name="PlaceHolder 3"/>
          <p:cNvSpPr>
            <a:spLocks noGrp="1"/>
          </p:cNvSpPr>
          <p:nvPr>
            <p:ph type="body"/>
          </p:nvPr>
        </p:nvSpPr>
        <p:spPr>
          <a:xfrm>
            <a:off x="316080" y="2869200"/>
            <a:ext cx="6366600" cy="561780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1496880" y="511200"/>
            <a:ext cx="3862800" cy="2172240"/>
          </a:xfrm>
          <a:prstGeom prst="rect">
            <a:avLst/>
          </a:prstGeom>
          <a:ln w="0">
            <a:noFill/>
          </a:ln>
        </p:spPr>
      </p:sp>
      <p:sp>
        <p:nvSpPr>
          <p:cNvPr id="444"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600" spc="-1" strike="noStrike">
                <a:solidFill>
                  <a:srgbClr val="2361a7"/>
                </a:solidFill>
                <a:latin typeface="Arial"/>
                <a:ea typeface="Arial"/>
              </a:rPr>
              <a:t>Ce ne sont là que quelques exemples, et il existe de nombreux autres outils d'IA dans chaque catégorie, qui répondent à des besoins différents en matière d'apprentissage et de développement.</a:t>
            </a:r>
            <a:endParaRPr b="0" lang="en-US" sz="1600" spc="-1" strike="noStrike">
              <a:solidFill>
                <a:srgbClr val="000000"/>
              </a:solidFill>
              <a:latin typeface="Arial"/>
            </a:endParaRPr>
          </a:p>
        </p:txBody>
      </p:sp>
      <p:sp>
        <p:nvSpPr>
          <p:cNvPr id="445"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46" name="PlaceHolder 4"/>
          <p:cNvSpPr>
            <a:spLocks noGrp="1"/>
          </p:cNvSpPr>
          <p:nvPr>
            <p:ph type="ftr" idx="40"/>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47" name="PlaceHolder 5"/>
          <p:cNvSpPr>
            <a:spLocks noGrp="1"/>
          </p:cNvSpPr>
          <p:nvPr>
            <p:ph type="sldNum" idx="41"/>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F77C6571-94FB-443B-B90B-D84D47488B7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48" name="PlaceHolder 6"/>
          <p:cNvSpPr>
            <a:spLocks noGrp="1"/>
          </p:cNvSpPr>
          <p:nvPr>
            <p:ph type="dt" idx="42"/>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1496880" y="511200"/>
            <a:ext cx="3862800" cy="2172240"/>
          </a:xfrm>
          <a:prstGeom prst="rect">
            <a:avLst/>
          </a:prstGeom>
          <a:ln w="0">
            <a:noFill/>
          </a:ln>
        </p:spPr>
      </p:sp>
      <p:sp>
        <p:nvSpPr>
          <p:cNvPr id="450" name="PlaceHolder 2"/>
          <p:cNvSpPr>
            <a:spLocks noGrp="1"/>
          </p:cNvSpPr>
          <p:nvPr>
            <p:ph type="body"/>
          </p:nvPr>
        </p:nvSpPr>
        <p:spPr>
          <a:xfrm>
            <a:off x="316080" y="2869200"/>
            <a:ext cx="6366600" cy="561780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451" name="PlaceHolder 3"/>
          <p:cNvSpPr>
            <a:spLocks noGrp="1"/>
          </p:cNvSpPr>
          <p:nvPr>
            <p:ph type="hdr"/>
          </p:nvPr>
        </p:nvSpPr>
        <p:spPr>
          <a:xfrm>
            <a:off x="393840" y="0"/>
            <a:ext cx="257724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52" name="PlaceHolder 4"/>
          <p:cNvSpPr>
            <a:spLocks noGrp="1"/>
          </p:cNvSpPr>
          <p:nvPr>
            <p:ph type="ftr" idx="43"/>
          </p:nvPr>
        </p:nvSpPr>
        <p:spPr>
          <a:xfrm>
            <a:off x="316080" y="8685360"/>
            <a:ext cx="265500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53" name="PlaceHolder 5"/>
          <p:cNvSpPr>
            <a:spLocks noGrp="1"/>
          </p:cNvSpPr>
          <p:nvPr>
            <p:ph type="sldNum" idx="44"/>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AFF1D778-ECD8-4E6E-A5BE-7A7B16A689D7}"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54" name="PlaceHolder 6"/>
          <p:cNvSpPr>
            <a:spLocks noGrp="1"/>
          </p:cNvSpPr>
          <p:nvPr>
            <p:ph type="dt" idx="45"/>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sldImg"/>
          </p:nvPr>
        </p:nvSpPr>
        <p:spPr>
          <a:xfrm>
            <a:off x="1496880" y="511200"/>
            <a:ext cx="3862800" cy="2172240"/>
          </a:xfrm>
          <a:prstGeom prst="rect">
            <a:avLst/>
          </a:prstGeom>
          <a:ln w="0">
            <a:noFill/>
          </a:ln>
        </p:spPr>
      </p:sp>
      <p:sp>
        <p:nvSpPr>
          <p:cNvPr id="456"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457"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58" name="PlaceHolder 4"/>
          <p:cNvSpPr>
            <a:spLocks noGrp="1"/>
          </p:cNvSpPr>
          <p:nvPr>
            <p:ph type="ftr" idx="46"/>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59" name="PlaceHolder 5"/>
          <p:cNvSpPr>
            <a:spLocks noGrp="1"/>
          </p:cNvSpPr>
          <p:nvPr>
            <p:ph type="sldNum" idx="47"/>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F1C824DC-9597-434F-8328-7B3C21697F3B}"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60" name="PlaceHolder 6"/>
          <p:cNvSpPr>
            <a:spLocks noGrp="1"/>
          </p:cNvSpPr>
          <p:nvPr>
            <p:ph type="dt" idx="48"/>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lnSpc>
                <a:spcPct val="100000"/>
              </a:lnSpc>
              <a:buNone/>
              <a:tabLst>
                <a:tab algn="l" pos="0"/>
              </a:tabLst>
            </a:pPr>
            <a:r>
              <a:rPr b="0" lang="fr-FR" sz="1200" spc="-1" strike="noStrike">
                <a:solidFill>
                  <a:schemeClr val="dk1"/>
                </a:solidFill>
                <a:latin typeface="Arial"/>
                <a:ea typeface="Arial"/>
              </a:rPr>
              <a:t>Créez un sondage avec ceci</a:t>
            </a:r>
            <a:endParaRPr b="0" lang="en-US" sz="1200" spc="-1" strike="noStrike">
              <a:solidFill>
                <a:srgbClr val="000000"/>
              </a:solidFill>
              <a:latin typeface="Arial"/>
            </a:endParaRPr>
          </a:p>
          <a:p>
            <a:pPr marL="216000" indent="0">
              <a:lnSpc>
                <a:spcPct val="100000"/>
              </a:lnSpc>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Concepteur pédagogique : </a:t>
            </a:r>
            <a:r>
              <a:rPr b="0" lang="en-GB" sz="1200" spc="-1" strike="noStrike">
                <a:solidFill>
                  <a:schemeClr val="dk1"/>
                </a:solidFill>
                <a:latin typeface="Arial"/>
                <a:ea typeface="Arial"/>
              </a:rPr>
              <a:t>applique les théories et les principes de l'apprentissage pour créer des supports pédagogiques attrayants et efficaces, tels que des cours, des modules, des manuels, des vidéos, etc.</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Formateur </a:t>
            </a:r>
            <a:r>
              <a:rPr b="0" lang="en-GB" sz="1200" spc="-1" strike="noStrike">
                <a:solidFill>
                  <a:schemeClr val="dk1"/>
                </a:solidFill>
                <a:latin typeface="Arial"/>
                <a:ea typeface="Arial"/>
              </a:rPr>
              <a:t>: facilite les sessions d'apprentissage pour les apprenants, en utilisant diverses méthodes telles que des conférences, des démonstrations, des simulations, des jeux, etc.</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Coach </a:t>
            </a:r>
            <a:r>
              <a:rPr b="0" lang="en-GB" sz="1200" spc="-1" strike="noStrike">
                <a:solidFill>
                  <a:schemeClr val="dk1"/>
                </a:solidFill>
                <a:latin typeface="Arial"/>
                <a:ea typeface="Arial"/>
              </a:rPr>
              <a:t>: fournit des conseils personnalisés et un retour d'information aux apprenants, les aidant à atteindre leurs objectifs et à améliorer leurs performances.</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Développeur d'apprentissage en ligne </a:t>
            </a:r>
            <a:r>
              <a:rPr b="0" lang="en-GB" sz="1200" spc="-1" strike="noStrike">
                <a:solidFill>
                  <a:schemeClr val="dk1"/>
                </a:solidFill>
                <a:latin typeface="Arial"/>
                <a:ea typeface="Arial"/>
              </a:rPr>
              <a:t>: utilise des outils logiciels pour créer des contenus d'apprentissage multimédia, tels que des webinaires, des podcasts, des quiz, etc.</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Consultant en apprentissage </a:t>
            </a:r>
            <a:r>
              <a:rPr b="0" lang="en-GB" sz="1200" spc="-1" strike="noStrike">
                <a:solidFill>
                  <a:schemeClr val="dk1"/>
                </a:solidFill>
                <a:latin typeface="Arial"/>
                <a:ea typeface="Arial"/>
              </a:rPr>
              <a:t>: analyse les besoins et les objectifs d'apprentissage des clients et fournit des solutions et des recommandations. </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Gestionnaire de l'apprentissage </a:t>
            </a:r>
            <a:r>
              <a:rPr b="0" lang="en-GB" sz="1200" spc="-1" strike="noStrike">
                <a:solidFill>
                  <a:schemeClr val="dk1"/>
                </a:solidFill>
                <a:latin typeface="Arial"/>
                <a:ea typeface="Arial"/>
              </a:rPr>
              <a:t>: supervise la planification, la mise en œuvre et l'évaluation des programmes et initiatives d'apprentissage. </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Analyste de l'apprentissage </a:t>
            </a:r>
            <a:r>
              <a:rPr b="0" lang="en-GB" sz="1200" spc="-1" strike="noStrike">
                <a:solidFill>
                  <a:schemeClr val="dk1"/>
                </a:solidFill>
                <a:latin typeface="Arial"/>
                <a:ea typeface="Arial"/>
              </a:rPr>
              <a:t>: collecte et analyse les données relatives aux activités et aux résultats de l'apprentissage, telles que les commentaires des apprenants, les résultats des évaluations, les taux de rétention, etc. et génère des rapports et des idées pour l'amélioration.</a:t>
            </a:r>
            <a:endParaRPr b="0" lang="en-US" sz="1200" spc="-1" strike="noStrike">
              <a:solidFill>
                <a:srgbClr val="000000"/>
              </a:solidFill>
              <a:latin typeface="Arial"/>
            </a:endParaRPr>
          </a:p>
          <a:p>
            <a:pPr indent="0">
              <a:lnSpc>
                <a:spcPct val="80000"/>
              </a:lnSpc>
              <a:spcBef>
                <a:spcPts val="499"/>
              </a:spcBef>
              <a:buNone/>
              <a:tabLst>
                <a:tab algn="l" pos="0"/>
              </a:tabLst>
            </a:pPr>
            <a:endParaRPr b="0" lang="en-US" sz="12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GB" sz="1200" spc="-1" strike="noStrike">
                <a:solidFill>
                  <a:schemeClr val="dk1"/>
                </a:solidFill>
                <a:latin typeface="Arial"/>
                <a:ea typeface="Arial"/>
              </a:rPr>
              <a:t>Chercheur en L&amp;D </a:t>
            </a:r>
            <a:r>
              <a:rPr b="0" lang="en-GB" sz="1200" spc="-1" strike="noStrike">
                <a:solidFill>
                  <a:schemeClr val="dk1"/>
                </a:solidFill>
                <a:latin typeface="Arial"/>
                <a:ea typeface="Arial"/>
              </a:rPr>
              <a:t>: mène des recherches sur les théories, les méthodes, les technologies, les tendances et les meilleures pratiques en matière d'apprentissage, etc. </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374" name="PlaceHolder 2"/>
          <p:cNvSpPr>
            <a:spLocks noGrp="1"/>
          </p:cNvSpPr>
          <p:nvPr>
            <p:ph type="sldImg"/>
          </p:nvPr>
        </p:nvSpPr>
        <p:spPr>
          <a:xfrm>
            <a:off x="1496880" y="511200"/>
            <a:ext cx="3862800" cy="2172240"/>
          </a:xfrm>
          <a:prstGeom prst="rect">
            <a:avLst/>
          </a:prstGeom>
          <a:ln w="0">
            <a:noFill/>
          </a:ln>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sldImg"/>
          </p:nvPr>
        </p:nvSpPr>
        <p:spPr>
          <a:xfrm>
            <a:off x="1496880" y="511200"/>
            <a:ext cx="3862800" cy="2172240"/>
          </a:xfrm>
          <a:prstGeom prst="rect">
            <a:avLst/>
          </a:prstGeom>
          <a:ln w="0">
            <a:noFill/>
          </a:ln>
        </p:spPr>
      </p:sp>
      <p:sp>
        <p:nvSpPr>
          <p:cNvPr id="462" name="PlaceHolder 2"/>
          <p:cNvSpPr>
            <a:spLocks noGrp="1"/>
          </p:cNvSpPr>
          <p:nvPr>
            <p:ph type="sldNum" idx="49"/>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316F99FD-B4DD-4FF3-957F-2E1BA8BB7AAA}"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63" name="PlaceHolder 3"/>
          <p:cNvSpPr>
            <a:spLocks noGrp="1"/>
          </p:cNvSpPr>
          <p:nvPr>
            <p:ph type="body"/>
          </p:nvPr>
        </p:nvSpPr>
        <p:spPr>
          <a:xfrm>
            <a:off x="316080" y="2869200"/>
            <a:ext cx="6366600" cy="561780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sldImg"/>
          </p:nvPr>
        </p:nvSpPr>
        <p:spPr>
          <a:xfrm>
            <a:off x="1496880" y="511200"/>
            <a:ext cx="3862800" cy="2172240"/>
          </a:xfrm>
          <a:prstGeom prst="rect">
            <a:avLst/>
          </a:prstGeom>
          <a:ln w="0">
            <a:noFill/>
          </a:ln>
        </p:spPr>
      </p:sp>
      <p:sp>
        <p:nvSpPr>
          <p:cNvPr id="465"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230040">
              <a:lnSpc>
                <a:spcPct val="100000"/>
              </a:lnSpc>
              <a:buClr>
                <a:srgbClr val="000000"/>
              </a:buClr>
              <a:buFont typeface="Noto Sans Symbols"/>
              <a:buChar char="❑"/>
            </a:pPr>
            <a:r>
              <a:rPr b="0" lang="en-US" sz="1200" spc="-1" strike="noStrike">
                <a:solidFill>
                  <a:schemeClr val="dk1"/>
                </a:solidFill>
                <a:latin typeface="Arial"/>
                <a:ea typeface="Arial"/>
              </a:rPr>
              <a:t>statistiques globales et exemples de tendances par les professionnels de la formation et du développement en Afrique</a:t>
            </a:r>
            <a:endParaRPr b="0" lang="en-US" sz="1200" spc="-1" strike="noStrike">
              <a:solidFill>
                <a:srgbClr val="000000"/>
              </a:solidFill>
              <a:latin typeface="Arial"/>
            </a:endParaRPr>
          </a:p>
        </p:txBody>
      </p:sp>
      <p:sp>
        <p:nvSpPr>
          <p:cNvPr id="466"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67" name="PlaceHolder 4"/>
          <p:cNvSpPr>
            <a:spLocks noGrp="1"/>
          </p:cNvSpPr>
          <p:nvPr>
            <p:ph type="ftr" idx="50"/>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68" name="PlaceHolder 5"/>
          <p:cNvSpPr>
            <a:spLocks noGrp="1"/>
          </p:cNvSpPr>
          <p:nvPr>
            <p:ph type="sldNum" idx="51"/>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77ECD4C9-C8BE-499C-8112-BDB6EB0666A4}"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69" name="PlaceHolder 6"/>
          <p:cNvSpPr>
            <a:spLocks noGrp="1"/>
          </p:cNvSpPr>
          <p:nvPr>
            <p:ph type="dt" idx="52"/>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sldImg"/>
          </p:nvPr>
        </p:nvSpPr>
        <p:spPr>
          <a:xfrm>
            <a:off x="1496880" y="511200"/>
            <a:ext cx="3862800" cy="2172240"/>
          </a:xfrm>
          <a:prstGeom prst="rect">
            <a:avLst/>
          </a:prstGeom>
          <a:ln w="0">
            <a:noFill/>
          </a:ln>
        </p:spPr>
      </p:sp>
      <p:sp>
        <p:nvSpPr>
          <p:cNvPr id="471"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472"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73" name="PlaceHolder 4"/>
          <p:cNvSpPr>
            <a:spLocks noGrp="1"/>
          </p:cNvSpPr>
          <p:nvPr>
            <p:ph type="ftr" idx="53"/>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74" name="PlaceHolder 5"/>
          <p:cNvSpPr>
            <a:spLocks noGrp="1"/>
          </p:cNvSpPr>
          <p:nvPr>
            <p:ph type="sldNum" idx="54"/>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4FF2B86C-7FD0-4451-BF05-42886BE901BD}"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75" name="PlaceHolder 6"/>
          <p:cNvSpPr>
            <a:spLocks noGrp="1"/>
          </p:cNvSpPr>
          <p:nvPr>
            <p:ph type="dt" idx="55"/>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sldImg"/>
          </p:nvPr>
        </p:nvSpPr>
        <p:spPr>
          <a:xfrm>
            <a:off x="1496880" y="511200"/>
            <a:ext cx="3862800" cy="2172240"/>
          </a:xfrm>
          <a:prstGeom prst="rect">
            <a:avLst/>
          </a:prstGeom>
          <a:ln w="0">
            <a:noFill/>
          </a:ln>
        </p:spPr>
      </p:sp>
      <p:sp>
        <p:nvSpPr>
          <p:cNvPr id="477"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478"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79" name="PlaceHolder 4"/>
          <p:cNvSpPr>
            <a:spLocks noGrp="1"/>
          </p:cNvSpPr>
          <p:nvPr>
            <p:ph type="ftr" idx="56"/>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80" name="PlaceHolder 5"/>
          <p:cNvSpPr>
            <a:spLocks noGrp="1"/>
          </p:cNvSpPr>
          <p:nvPr>
            <p:ph type="sldNum" idx="57"/>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E3B1455B-1BB0-4932-8949-E50B726EB352}"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81" name="PlaceHolder 6"/>
          <p:cNvSpPr>
            <a:spLocks noGrp="1"/>
          </p:cNvSpPr>
          <p:nvPr>
            <p:ph type="dt" idx="58"/>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1496880" y="511200"/>
            <a:ext cx="3862800" cy="2172240"/>
          </a:xfrm>
          <a:prstGeom prst="rect">
            <a:avLst/>
          </a:prstGeom>
          <a:ln w="0">
            <a:noFill/>
          </a:ln>
        </p:spPr>
      </p:sp>
      <p:sp>
        <p:nvSpPr>
          <p:cNvPr id="483"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484"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85" name="PlaceHolder 4"/>
          <p:cNvSpPr>
            <a:spLocks noGrp="1"/>
          </p:cNvSpPr>
          <p:nvPr>
            <p:ph type="ftr" idx="59"/>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86" name="PlaceHolder 5"/>
          <p:cNvSpPr>
            <a:spLocks noGrp="1"/>
          </p:cNvSpPr>
          <p:nvPr>
            <p:ph type="sldNum" idx="60"/>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9F46653A-C13E-4A29-A362-A7895A8415FF}"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87" name="PlaceHolder 6"/>
          <p:cNvSpPr>
            <a:spLocks noGrp="1"/>
          </p:cNvSpPr>
          <p:nvPr>
            <p:ph type="dt" idx="61"/>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401760" indent="-401760">
              <a:lnSpc>
                <a:spcPct val="100000"/>
              </a:lnSpc>
              <a:buClr>
                <a:srgbClr val="0070c0"/>
              </a:buClr>
              <a:buFont typeface="Noto Sans Symbols"/>
              <a:buChar char="▪"/>
            </a:pPr>
            <a:r>
              <a:rPr b="0" lang="en-US" sz="2600" spc="-1" strike="noStrike">
                <a:solidFill>
                  <a:srgbClr val="0070c0"/>
                </a:solidFill>
                <a:latin typeface="Calibri"/>
                <a:ea typeface="Calibri"/>
              </a:rPr>
              <a:t>L'IA peut être incroyablement utile, mais </a:t>
            </a:r>
            <a:r>
              <a:rPr b="0" lang="en-US" sz="2600" spc="-1" strike="noStrike">
                <a:solidFill>
                  <a:srgbClr val="ff0000"/>
                </a:solidFill>
                <a:latin typeface="Calibri"/>
                <a:ea typeface="Calibri"/>
              </a:rPr>
              <a:t>elle ne remplace pas les </a:t>
            </a:r>
            <a:r>
              <a:rPr b="0" lang="en-US" sz="2600" spc="-1" strike="noStrike">
                <a:solidFill>
                  <a:srgbClr val="0070c0"/>
                </a:solidFill>
                <a:latin typeface="Calibri"/>
                <a:ea typeface="Calibri"/>
              </a:rPr>
              <a:t>humains.</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L'intégration de l'IA dans la formation et le développement n'est </a:t>
            </a:r>
            <a:r>
              <a:rPr b="0" lang="en-US" sz="2600" spc="-1" strike="noStrike">
                <a:solidFill>
                  <a:srgbClr val="ff0000"/>
                </a:solidFill>
                <a:latin typeface="Calibri"/>
                <a:ea typeface="Calibri"/>
              </a:rPr>
              <a:t>pas seulement une tendance, mais une nécessité </a:t>
            </a:r>
            <a:r>
              <a:rPr b="0" lang="en-US" sz="2600" spc="-1" strike="noStrike">
                <a:solidFill>
                  <a:srgbClr val="0070c0"/>
                </a:solidFill>
                <a:latin typeface="Calibri"/>
                <a:ea typeface="Calibri"/>
              </a:rPr>
              <a:t>pour les organisations qui cherchent à rester compétitives dans l'environnement commercial actuel, qui évolue rapidement.</a:t>
            </a:r>
            <a:endParaRPr b="0" lang="en-US" sz="2600" spc="-1" strike="noStrike">
              <a:solidFill>
                <a:srgbClr val="000000"/>
              </a:solidFill>
              <a:latin typeface="Arial"/>
            </a:endParaRPr>
          </a:p>
          <a:p>
            <a:pPr marL="457200" indent="0">
              <a:lnSpc>
                <a:spcPct val="100000"/>
              </a:lnSpc>
              <a:spcBef>
                <a:spcPts val="1100"/>
              </a:spcBef>
              <a:buNone/>
              <a:tabLst>
                <a:tab algn="l" pos="0"/>
              </a:tabLst>
            </a:pPr>
            <a:endParaRPr b="0" lang="en-US" sz="2600" spc="-1" strike="noStrike">
              <a:solidFill>
                <a:srgbClr val="000000"/>
              </a:solidFill>
              <a:latin typeface="Arial"/>
            </a:endParaRPr>
          </a:p>
          <a:p>
            <a:pPr marL="401760" indent="0">
              <a:lnSpc>
                <a:spcPct val="100000"/>
              </a:lnSpc>
              <a:spcBef>
                <a:spcPts val="1100"/>
              </a:spcBef>
              <a:buNone/>
              <a:tabLst>
                <a:tab algn="l" pos="0"/>
              </a:tabLst>
            </a:pPr>
            <a:endParaRPr b="0" lang="en-US" sz="2600" spc="-1" strike="noStrike">
              <a:solidFill>
                <a:srgbClr val="000000"/>
              </a:solidFill>
              <a:latin typeface="Arial"/>
            </a:endParaRPr>
          </a:p>
          <a:p>
            <a:pPr marL="401760" indent="0">
              <a:lnSpc>
                <a:spcPct val="100000"/>
              </a:lnSpc>
              <a:spcAft>
                <a:spcPts val="601"/>
              </a:spcAft>
              <a:buNone/>
              <a:tabLst>
                <a:tab algn="l" pos="0"/>
              </a:tabLst>
            </a:pPr>
            <a:endParaRPr b="0" lang="en-US" sz="1200" spc="-1" strike="noStrike">
              <a:solidFill>
                <a:srgbClr val="000000"/>
              </a:solidFill>
              <a:latin typeface="Arial"/>
            </a:endParaRPr>
          </a:p>
        </p:txBody>
      </p:sp>
      <p:sp>
        <p:nvSpPr>
          <p:cNvPr id="489" name="PlaceHolder 2"/>
          <p:cNvSpPr>
            <a:spLocks noGrp="1"/>
          </p:cNvSpPr>
          <p:nvPr>
            <p:ph type="sldImg"/>
          </p:nvPr>
        </p:nvSpPr>
        <p:spPr>
          <a:xfrm>
            <a:off x="1496880" y="511200"/>
            <a:ext cx="3862800" cy="2172240"/>
          </a:xfrm>
          <a:prstGeom prst="rect">
            <a:avLst/>
          </a:prstGeom>
          <a:ln w="0">
            <a:noFill/>
          </a:ln>
        </p:spPr>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sldImg"/>
          </p:nvPr>
        </p:nvSpPr>
        <p:spPr>
          <a:xfrm>
            <a:off x="1496880" y="511200"/>
            <a:ext cx="3862800" cy="2172240"/>
          </a:xfrm>
          <a:prstGeom prst="rect">
            <a:avLst/>
          </a:prstGeom>
          <a:ln w="0">
            <a:noFill/>
          </a:ln>
        </p:spPr>
      </p:sp>
      <p:sp>
        <p:nvSpPr>
          <p:cNvPr id="376"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30040" indent="0">
              <a:lnSpc>
                <a:spcPct val="100000"/>
              </a:lnSpc>
              <a:buNone/>
              <a:tabLst>
                <a:tab algn="l" pos="0"/>
              </a:tabLst>
            </a:pPr>
            <a:r>
              <a:rPr b="0" lang="en-US" sz="1200" spc="-1" strike="noStrike">
                <a:solidFill>
                  <a:schemeClr val="dk1"/>
                </a:solidFill>
                <a:latin typeface="Arial"/>
                <a:ea typeface="Arial"/>
              </a:rPr>
              <a:t>Transformez cette question en sondage</a:t>
            </a:r>
            <a:endParaRPr b="0" lang="en-US" sz="1200" spc="-1" strike="noStrike">
              <a:solidFill>
                <a:srgbClr val="000000"/>
              </a:solidFill>
              <a:latin typeface="Arial"/>
            </a:endParaRPr>
          </a:p>
        </p:txBody>
      </p:sp>
      <p:sp>
        <p:nvSpPr>
          <p:cNvPr id="377"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378" name="PlaceHolder 4"/>
          <p:cNvSpPr>
            <a:spLocks noGrp="1"/>
          </p:cNvSpPr>
          <p:nvPr>
            <p:ph type="ftr" idx="8"/>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379" name="PlaceHolder 5"/>
          <p:cNvSpPr>
            <a:spLocks noGrp="1"/>
          </p:cNvSpPr>
          <p:nvPr>
            <p:ph type="sldNum" idx="9"/>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6D3D9FFC-26CB-4839-9C8B-87564D1DDAD1}"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380" name="PlaceHolder 6"/>
          <p:cNvSpPr>
            <a:spLocks noGrp="1"/>
          </p:cNvSpPr>
          <p:nvPr>
            <p:ph type="dt" idx="10"/>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382" name="PlaceHolder 2"/>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383" name="PlaceHolder 3"/>
          <p:cNvSpPr>
            <a:spLocks noGrp="1"/>
          </p:cNvSpPr>
          <p:nvPr>
            <p:ph type="dt" idx="11"/>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Module [X] : [Titre du module]</a:t>
            </a:r>
            <a:endParaRPr b="0" lang="en-US" sz="1200" spc="-1" strike="noStrike">
              <a:solidFill>
                <a:srgbClr val="000000"/>
              </a:solidFill>
              <a:latin typeface="Times New Roman"/>
            </a:endParaRPr>
          </a:p>
        </p:txBody>
      </p:sp>
      <p:sp>
        <p:nvSpPr>
          <p:cNvPr id="384" name="PlaceHolder 4"/>
          <p:cNvSpPr>
            <a:spLocks noGrp="1"/>
          </p:cNvSpPr>
          <p:nvPr>
            <p:ph type="sldNum" idx="12"/>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02CF8619-A168-4889-BE26-505D018591AC}"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385" name="PlaceHolder 5"/>
          <p:cNvSpPr>
            <a:spLocks noGrp="1"/>
          </p:cNvSpPr>
          <p:nvPr>
            <p:ph type="sldImg"/>
          </p:nvPr>
        </p:nvSpPr>
        <p:spPr>
          <a:xfrm>
            <a:off x="1496880" y="511200"/>
            <a:ext cx="3862800" cy="2172240"/>
          </a:xfrm>
          <a:prstGeom prst="rect">
            <a:avLst/>
          </a:prstGeom>
          <a:ln w="0">
            <a:noFill/>
          </a:ln>
        </p:spPr>
      </p:sp>
      <p:sp>
        <p:nvSpPr>
          <p:cNvPr id="386" name="PlaceHolder 6"/>
          <p:cNvSpPr>
            <a:spLocks noGrp="1"/>
          </p:cNvSpPr>
          <p:nvPr>
            <p:ph type="ftr" idx="13"/>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1496880" y="511200"/>
            <a:ext cx="3862800" cy="2172240"/>
          </a:xfrm>
          <a:prstGeom prst="rect">
            <a:avLst/>
          </a:prstGeom>
          <a:ln w="0">
            <a:noFill/>
          </a:ln>
        </p:spPr>
      </p:sp>
      <p:sp>
        <p:nvSpPr>
          <p:cNvPr id="388"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389"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390" name="PlaceHolder 4"/>
          <p:cNvSpPr>
            <a:spLocks noGrp="1"/>
          </p:cNvSpPr>
          <p:nvPr>
            <p:ph type="ftr" idx="14"/>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391" name="PlaceHolder 5"/>
          <p:cNvSpPr>
            <a:spLocks noGrp="1"/>
          </p:cNvSpPr>
          <p:nvPr>
            <p:ph type="sldNum" idx="15"/>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89879D28-9B8D-47EC-B054-D096CFF602F2}"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392" name="PlaceHolder 6"/>
          <p:cNvSpPr>
            <a:spLocks noGrp="1"/>
          </p:cNvSpPr>
          <p:nvPr>
            <p:ph type="dt" idx="16"/>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1496880" y="511200"/>
            <a:ext cx="3862800" cy="2172240"/>
          </a:xfrm>
          <a:prstGeom prst="rect">
            <a:avLst/>
          </a:prstGeom>
          <a:ln w="0">
            <a:noFill/>
          </a:ln>
        </p:spPr>
      </p:sp>
      <p:sp>
        <p:nvSpPr>
          <p:cNvPr id="394" name="PlaceHolder 2"/>
          <p:cNvSpPr>
            <a:spLocks noGrp="1"/>
          </p:cNvSpPr>
          <p:nvPr>
            <p:ph type="body"/>
          </p:nvPr>
        </p:nvSpPr>
        <p:spPr>
          <a:xfrm>
            <a:off x="316080" y="2869200"/>
            <a:ext cx="6366240" cy="561816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395" name="PlaceHolder 3"/>
          <p:cNvSpPr>
            <a:spLocks noGrp="1"/>
          </p:cNvSpPr>
          <p:nvPr>
            <p:ph type="hdr"/>
          </p:nvPr>
        </p:nvSpPr>
        <p:spPr>
          <a:xfrm>
            <a:off x="393840" y="0"/>
            <a:ext cx="257688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396" name="PlaceHolder 4"/>
          <p:cNvSpPr>
            <a:spLocks noGrp="1"/>
          </p:cNvSpPr>
          <p:nvPr>
            <p:ph type="ftr" idx="17"/>
          </p:nvPr>
        </p:nvSpPr>
        <p:spPr>
          <a:xfrm>
            <a:off x="316080" y="8685360"/>
            <a:ext cx="265464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397" name="PlaceHolder 5"/>
          <p:cNvSpPr>
            <a:spLocks noGrp="1"/>
          </p:cNvSpPr>
          <p:nvPr>
            <p:ph type="sldNum" idx="18"/>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E1C86978-3CC5-4958-B18D-6D5C76909808}"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398" name="PlaceHolder 6"/>
          <p:cNvSpPr>
            <a:spLocks noGrp="1"/>
          </p:cNvSpPr>
          <p:nvPr>
            <p:ph type="dt" idx="19"/>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1496880" y="511200"/>
            <a:ext cx="3862800" cy="2172240"/>
          </a:xfrm>
          <a:prstGeom prst="rect">
            <a:avLst/>
          </a:prstGeom>
          <a:ln w="0">
            <a:noFill/>
          </a:ln>
        </p:spPr>
      </p:sp>
      <p:sp>
        <p:nvSpPr>
          <p:cNvPr id="400" name="PlaceHolder 2"/>
          <p:cNvSpPr>
            <a:spLocks noGrp="1"/>
          </p:cNvSpPr>
          <p:nvPr>
            <p:ph type="body"/>
          </p:nvPr>
        </p:nvSpPr>
        <p:spPr>
          <a:xfrm>
            <a:off x="316080" y="2869200"/>
            <a:ext cx="6366600" cy="561780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
        <p:nvSpPr>
          <p:cNvPr id="401" name="PlaceHolder 3"/>
          <p:cNvSpPr>
            <a:spLocks noGrp="1"/>
          </p:cNvSpPr>
          <p:nvPr>
            <p:ph type="hdr"/>
          </p:nvPr>
        </p:nvSpPr>
        <p:spPr>
          <a:xfrm>
            <a:off x="393840" y="0"/>
            <a:ext cx="2577240" cy="428400"/>
          </a:xfrm>
          <a:prstGeom prst="rect">
            <a:avLst/>
          </a:prstGeom>
          <a:noFill/>
          <a:ln w="0">
            <a:noFill/>
          </a:ln>
        </p:spPr>
        <p:txBody>
          <a:bodyPr lIns="91440" rIns="91440" tIns="45720" bIns="45720" anchor="b">
            <a:noAutofit/>
          </a:bodyPr>
          <a:p>
            <a:pPr indent="0">
              <a:lnSpc>
                <a:spcPct val="100000"/>
              </a:lnSpc>
              <a:buNone/>
              <a:tabLst>
                <a:tab algn="l" pos="0"/>
              </a:tabLst>
            </a:pPr>
            <a:r>
              <a:rPr b="0" lang="en-US" sz="1200" spc="-1" strike="noStrike">
                <a:solidFill>
                  <a:schemeClr val="dk1"/>
                </a:solidFill>
                <a:latin typeface="Calibri"/>
                <a:ea typeface="Calibri"/>
              </a:rPr>
              <a:t>[Titre du cours]</a:t>
            </a:r>
            <a:endParaRPr b="0" lang="en-US" sz="1200" spc="-1" strike="noStrike">
              <a:solidFill>
                <a:srgbClr val="000000"/>
              </a:solidFill>
              <a:latin typeface="Times New Roman"/>
            </a:endParaRPr>
          </a:p>
        </p:txBody>
      </p:sp>
      <p:sp>
        <p:nvSpPr>
          <p:cNvPr id="402" name="PlaceHolder 4"/>
          <p:cNvSpPr>
            <a:spLocks noGrp="1"/>
          </p:cNvSpPr>
          <p:nvPr>
            <p:ph type="ftr" idx="20"/>
          </p:nvPr>
        </p:nvSpPr>
        <p:spPr>
          <a:xfrm>
            <a:off x="316080" y="8685360"/>
            <a:ext cx="2655000" cy="457560"/>
          </a:xfrm>
          <a:prstGeom prst="rect">
            <a:avLst/>
          </a:prstGeom>
          <a:noFill/>
          <a:ln w="0">
            <a:noFill/>
          </a:ln>
        </p:spPr>
        <p:txBody>
          <a:bodyPr lIns="91440" rIns="91440" tIns="45720" bIns="45720" anchor="t">
            <a:noAutofit/>
          </a:bodyPr>
          <a:lstStyle>
            <a:lvl1pPr indent="0">
              <a:lnSpc>
                <a:spcPct val="100000"/>
              </a:lnSpc>
              <a:buNone/>
              <a:tabLst>
                <a:tab algn="l" pos="0"/>
              </a:tabLst>
              <a:defRPr b="0" lang="en-US" sz="1200" spc="-1" strike="noStrike">
                <a:solidFill>
                  <a:schemeClr val="dk1"/>
                </a:solidFill>
                <a:latin typeface="Calibri"/>
                <a:ea typeface="Calibri"/>
              </a:defRPr>
            </a:lvl1pPr>
          </a:lstStyle>
          <a:p>
            <a:pPr indent="0">
              <a:lnSpc>
                <a:spcPct val="100000"/>
              </a:lnSpc>
              <a:buNone/>
              <a:tabLst>
                <a:tab algn="l" pos="0"/>
              </a:tabLst>
            </a:pPr>
            <a:r>
              <a:rPr b="0" lang="en-US" sz="1200" spc="-1" strike="noStrike">
                <a:solidFill>
                  <a:schemeClr val="dk1"/>
                </a:solidFill>
                <a:latin typeface="Calibri"/>
                <a:ea typeface="Calibri"/>
              </a:rPr>
              <a:t>Version [#]</a:t>
            </a:r>
            <a:endParaRPr b="0" lang="en-US" sz="1200" spc="-1" strike="noStrike">
              <a:solidFill>
                <a:srgbClr val="000000"/>
              </a:solidFill>
              <a:latin typeface="Times New Roman"/>
            </a:endParaRPr>
          </a:p>
        </p:txBody>
      </p:sp>
      <p:sp>
        <p:nvSpPr>
          <p:cNvPr id="403" name="PlaceHolder 5"/>
          <p:cNvSpPr>
            <a:spLocks noGrp="1"/>
          </p:cNvSpPr>
          <p:nvPr>
            <p:ph type="sldNum" idx="21"/>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D3B26D2C-E314-4433-9AFB-7C97ABA398DB}"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04" name="PlaceHolder 6"/>
          <p:cNvSpPr>
            <a:spLocks noGrp="1"/>
          </p:cNvSpPr>
          <p:nvPr>
            <p:ph type="dt" idx="22"/>
          </p:nvPr>
        </p:nvSpPr>
        <p:spPr>
          <a:xfrm>
            <a:off x="3884760" y="0"/>
            <a:ext cx="2797560" cy="45756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en-US" sz="1200" spc="-1" strike="noStrike">
                <a:solidFill>
                  <a:schemeClr val="dk1"/>
                </a:solidFill>
                <a:latin typeface="Calibri"/>
                <a:ea typeface="Calibri"/>
              </a:defRPr>
            </a:lvl1pPr>
          </a:lstStyle>
          <a:p>
            <a:pPr indent="0" algn="r">
              <a:lnSpc>
                <a:spcPct val="100000"/>
              </a:lnSpc>
              <a:buNone/>
              <a:tabLst>
                <a:tab algn="l" pos="0"/>
              </a:tabLst>
            </a:pPr>
            <a:r>
              <a:rPr b="0" lang="en-US" sz="1200" spc="-1" strike="noStrike">
                <a:solidFill>
                  <a:schemeClr val="dk1"/>
                </a:solidFill>
                <a:latin typeface="Calibri"/>
                <a:ea typeface="Calibri"/>
              </a:rPr>
              <a:t>Webinaire [ou] Module [X] : [Titre du module]</a:t>
            </a:r>
            <a:endParaRPr b="0" lang="en-US"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1496880" y="511200"/>
            <a:ext cx="3862800" cy="2172240"/>
          </a:xfrm>
          <a:prstGeom prst="rect">
            <a:avLst/>
          </a:prstGeom>
          <a:ln w="0">
            <a:noFill/>
          </a:ln>
        </p:spPr>
      </p:sp>
      <p:sp>
        <p:nvSpPr>
          <p:cNvPr id="406" name="PlaceHolder 2"/>
          <p:cNvSpPr>
            <a:spLocks noGrp="1"/>
          </p:cNvSpPr>
          <p:nvPr>
            <p:ph type="sldNum" idx="23"/>
          </p:nvPr>
        </p:nvSpPr>
        <p:spPr>
          <a:xfrm>
            <a:off x="3711600" y="8685360"/>
            <a:ext cx="2970720" cy="457560"/>
          </a:xfrm>
          <a:prstGeom prst="rect">
            <a:avLst/>
          </a:prstGeom>
          <a:noFill/>
          <a:ln w="0">
            <a:noFill/>
          </a:ln>
        </p:spPr>
        <p:txBody>
          <a:bodyPr lIns="91440" rIns="91440" tIns="45720" bIns="4572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r>
              <a:rPr b="0" lang="en-US" sz="1400" spc="-1" strike="noStrike">
                <a:solidFill>
                  <a:srgbClr val="000000"/>
                </a:solidFill>
                <a:latin typeface="Times New Roman"/>
              </a:rPr>
              <a:t>[X] -</a:t>
            </a:r>
            <a:fld id="{2CF83BE3-0C81-4EF2-AE52-2914466220D0}"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07" name="PlaceHolder 3"/>
          <p:cNvSpPr>
            <a:spLocks noGrp="1"/>
          </p:cNvSpPr>
          <p:nvPr>
            <p:ph type="body"/>
          </p:nvPr>
        </p:nvSpPr>
        <p:spPr>
          <a:xfrm>
            <a:off x="316080" y="2869200"/>
            <a:ext cx="6366600" cy="5617800"/>
          </a:xfrm>
          <a:prstGeom prst="rect">
            <a:avLst/>
          </a:prstGeom>
          <a:noFill/>
          <a:ln w="0">
            <a:noFill/>
          </a:ln>
        </p:spPr>
        <p:txBody>
          <a:bodyPr lIns="91440" rIns="91440" tIns="45720" bIns="45720" anchor="t">
            <a:noAutofit/>
          </a:bodyPr>
          <a:p>
            <a:pPr marL="216000" indent="0">
              <a:buNone/>
            </a:pPr>
            <a:endParaRPr b="0" lang="en-US"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769136AC-43DF-416C-92BA-8795312536D0}"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
          </p:nvPr>
        </p:nvSpPr>
        <p:spPr/>
        <p:txBody>
          <a:bodyPr/>
          <a:p>
            <a:fld id="{A55148BD-4858-49F2-B351-5F958E7C88C3}"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1"/>
          </p:nvPr>
        </p:nvSpPr>
        <p:spPr/>
        <p:txBody>
          <a:bodyPr/>
          <a:p>
            <a:fld id="{CB3191E3-508E-46F1-B566-8FC7007788B6}"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1"/>
          </p:nvPr>
        </p:nvSpPr>
        <p:spPr/>
        <p:txBody>
          <a:bodyPr/>
          <a:p>
            <a:fld id="{D83DF500-9AB2-453B-8331-8D8712A0845D}"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8F1F3BF5-235F-4DAB-BFB9-A4BA25A519BE}"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B105F908-C25C-4C2C-8696-4A2BFCD782A0}"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A5588987-B815-47E7-9A7F-50CF33DEDE89}"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2"/>
          </p:nvPr>
        </p:nvSpPr>
        <p:spPr/>
        <p:txBody>
          <a:bodyPr/>
          <a:p>
            <a:fld id="{4079EE1B-81C4-4F0E-B35F-E5508719BD5E}"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2"/>
          </p:nvPr>
        </p:nvSpPr>
        <p:spPr/>
        <p:txBody>
          <a:bodyPr/>
          <a:p>
            <a:fld id="{0C4F75A3-9B8F-4AD8-8822-6909AFC00485}"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
          </p:nvPr>
        </p:nvSpPr>
        <p:spPr/>
        <p:txBody>
          <a:bodyPr/>
          <a:p>
            <a:fld id="{C1C1869E-9F14-4F12-9B02-760CC50D8F35}"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2"/>
          </p:nvPr>
        </p:nvSpPr>
        <p:spPr/>
        <p:txBody>
          <a:bodyPr/>
          <a:p>
            <a:fld id="{7815C021-C832-4F02-A0B5-31B58A1E135C}"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57A9F451-14B2-4036-B75F-39DDABBBD856}"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2"/>
          </p:nvPr>
        </p:nvSpPr>
        <p:spPr/>
        <p:txBody>
          <a:bodyPr/>
          <a:p>
            <a:fld id="{0E902BFF-CFB4-4ECC-8D97-B24AB79B34C9}"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2"/>
          </p:nvPr>
        </p:nvSpPr>
        <p:spPr/>
        <p:txBody>
          <a:bodyPr/>
          <a:p>
            <a:fld id="{5A10FE2C-52BB-4AA4-A1EB-BEF803749E11}"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2"/>
          </p:nvPr>
        </p:nvSpPr>
        <p:spPr/>
        <p:txBody>
          <a:bodyPr/>
          <a:p>
            <a:fld id="{472EA959-1850-4990-BEAE-306874468B3A}"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2"/>
          </p:nvPr>
        </p:nvSpPr>
        <p:spPr/>
        <p:txBody>
          <a:bodyPr/>
          <a:p>
            <a:fld id="{467A2E77-FC77-4BC1-B0CC-5AB59DE6F72C}"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2"/>
          </p:nvPr>
        </p:nvSpPr>
        <p:spPr/>
        <p:txBody>
          <a:bodyPr/>
          <a:p>
            <a:fld id="{ECA74DD5-07C0-498E-91DC-234BAA5DEA83}"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5A039AF0-28A9-4388-8414-BB72E8C524B3}"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91DEFFF6-7BF4-4718-849E-70F686E7B775}"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3"/>
          </p:nvPr>
        </p:nvSpPr>
        <p:spPr/>
        <p:txBody>
          <a:bodyPr/>
          <a:p>
            <a:fld id="{083BED14-474E-4118-8CBA-D05533A04ECB}"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3"/>
          </p:nvPr>
        </p:nvSpPr>
        <p:spPr/>
        <p:txBody>
          <a:bodyPr/>
          <a:p>
            <a:fld id="{ACF627F7-CE5A-4E23-A589-42063F188821}"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
          </p:nvPr>
        </p:nvSpPr>
        <p:spPr/>
        <p:txBody>
          <a:bodyPr/>
          <a:p>
            <a:fld id="{1843F1CB-9FD9-4381-89DA-9B2C03A668E8}"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3"/>
          </p:nvPr>
        </p:nvSpPr>
        <p:spPr/>
        <p:txBody>
          <a:bodyPr/>
          <a:p>
            <a:fld id="{1FFE80C3-3BFC-423B-AA0C-D87A412E120C}"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3"/>
          </p:nvPr>
        </p:nvSpPr>
        <p:spPr/>
        <p:txBody>
          <a:bodyPr/>
          <a:p>
            <a:fld id="{361BDE9D-EC10-4E05-B003-2ED8A84C5942}"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3"/>
          </p:nvPr>
        </p:nvSpPr>
        <p:spPr/>
        <p:txBody>
          <a:bodyPr/>
          <a:p>
            <a:fld id="{9071059F-04F2-4368-B97C-5FAB7204AED5}"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3"/>
          </p:nvPr>
        </p:nvSpPr>
        <p:spPr/>
        <p:txBody>
          <a:bodyPr/>
          <a:p>
            <a:fld id="{DA25931B-7A63-47E8-8073-1976C80ED9BB}"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3"/>
          </p:nvPr>
        </p:nvSpPr>
        <p:spPr/>
        <p:txBody>
          <a:bodyPr/>
          <a:p>
            <a:fld id="{BA515E64-2590-4219-AD28-98C0A8709B44}"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3"/>
          </p:nvPr>
        </p:nvSpPr>
        <p:spPr/>
        <p:txBody>
          <a:bodyPr/>
          <a:p>
            <a:fld id="{73D9C5FD-CFB0-47BA-A9F4-B37121258DCA}"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3"/>
          </p:nvPr>
        </p:nvSpPr>
        <p:spPr/>
        <p:txBody>
          <a:bodyPr/>
          <a:p>
            <a:fld id="{66F832AA-E782-4A3D-8B3C-5594A8916390}"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3"/>
          </p:nvPr>
        </p:nvSpPr>
        <p:spPr/>
        <p:txBody>
          <a:bodyPr/>
          <a:p>
            <a:fld id="{A7C09758-DBF5-4E8C-B627-0E623D4B9B41}"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3"/>
          </p:nvPr>
        </p:nvSpPr>
        <p:spPr/>
        <p:txBody>
          <a:bodyPr/>
          <a:p>
            <a:fld id="{4529D974-99C0-4D07-9AFC-C4422FA323E7}"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5748CB02-4998-4566-9277-8F61F3F30952}"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1"/>
          </p:nvPr>
        </p:nvSpPr>
        <p:spPr/>
        <p:txBody>
          <a:bodyPr/>
          <a:p>
            <a:fld id="{74F9D514-7ADE-41CE-A7A1-7856D5C335FC}"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4"/>
          </p:nvPr>
        </p:nvSpPr>
        <p:spPr/>
        <p:txBody>
          <a:bodyPr/>
          <a:p>
            <a:fld id="{45283D95-07BE-4C30-B9F9-134D5544A37B}"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4"/>
          </p:nvPr>
        </p:nvSpPr>
        <p:spPr/>
        <p:txBody>
          <a:bodyPr/>
          <a:p>
            <a:fld id="{5A490F9C-2EE7-4FEA-AA32-C90EA3C9B408}"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4"/>
          </p:nvPr>
        </p:nvSpPr>
        <p:spPr/>
        <p:txBody>
          <a:bodyPr/>
          <a:p>
            <a:fld id="{DB588E2C-F074-4823-A69A-D22124974894}"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4"/>
          </p:nvPr>
        </p:nvSpPr>
        <p:spPr/>
        <p:txBody>
          <a:bodyPr/>
          <a:p>
            <a:fld id="{C0726D15-DC77-4A64-B78C-F8FFABBDFF35}"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4"/>
          </p:nvPr>
        </p:nvSpPr>
        <p:spPr/>
        <p:txBody>
          <a:bodyPr/>
          <a:p>
            <a:fld id="{72386C8A-E49D-4CE5-AA64-53EBAC2B51D3}"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4"/>
          </p:nvPr>
        </p:nvSpPr>
        <p:spPr/>
        <p:txBody>
          <a:bodyPr/>
          <a:p>
            <a:fld id="{A23D602A-E4BE-4AA5-BF34-B3D719AC3E99}"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4"/>
          </p:nvPr>
        </p:nvSpPr>
        <p:spPr/>
        <p:txBody>
          <a:bodyPr/>
          <a:p>
            <a:fld id="{CA89DEA2-16D5-4B02-B278-6BCB4C80B893}"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4"/>
          </p:nvPr>
        </p:nvSpPr>
        <p:spPr/>
        <p:txBody>
          <a:bodyPr/>
          <a:p>
            <a:fld id="{CACB6A1D-52B7-4114-AE4F-F20B202EDC7D}"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4"/>
          </p:nvPr>
        </p:nvSpPr>
        <p:spPr/>
        <p:txBody>
          <a:bodyPr/>
          <a:p>
            <a:fld id="{FA6FB90E-A162-4031-B18D-E152A8F65330}"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4"/>
          </p:nvPr>
        </p:nvSpPr>
        <p:spPr/>
        <p:txBody>
          <a:bodyPr/>
          <a:p>
            <a:fld id="{30B2F7D6-69B4-49AD-9C30-2A040B5B532A}"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3234EF92-822C-4D69-9CDB-6E8374DBC8D9}"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4"/>
          </p:nvPr>
        </p:nvSpPr>
        <p:spPr/>
        <p:txBody>
          <a:bodyPr/>
          <a:p>
            <a:fld id="{B74E0A0F-C7AF-4DA9-9973-9C46A06D4271}"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29AC8228-317D-467D-83D9-3C874F61ABE1}"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6DBD16D9-8453-44C5-97E9-59ECFC8822C7}"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CC8DEBE3-04B2-48FA-848A-65A3DB4D13A3}"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Google Shape;28;p29"/>
          <p:cNvSpPr/>
          <p:nvPr/>
        </p:nvSpPr>
        <p:spPr>
          <a:xfrm rot="10800000">
            <a:off x="8868960" y="6156360"/>
            <a:ext cx="3323160" cy="701640"/>
          </a:xfrm>
          <a:prstGeom prst="rect">
            <a:avLst/>
          </a:prstGeom>
          <a:solidFill>
            <a:schemeClr val="accent4"/>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1" name="Google Shape;29;p29"/>
          <p:cNvSpPr/>
          <p:nvPr/>
        </p:nvSpPr>
        <p:spPr>
          <a:xfrm rot="16200000">
            <a:off x="8276400" y="6267600"/>
            <a:ext cx="701640" cy="478800"/>
          </a:xfrm>
          <a:prstGeom prst="rtTriangle">
            <a:avLst/>
          </a:prstGeom>
          <a:solidFill>
            <a:schemeClr val="accent4"/>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2" name="Google Shape;31;p29"/>
          <p:cNvSpPr/>
          <p:nvPr/>
        </p:nvSpPr>
        <p:spPr>
          <a:xfrm>
            <a:off x="0" y="0"/>
            <a:ext cx="7313760" cy="1413000"/>
          </a:xfrm>
          <a:prstGeom prst="rect">
            <a:avLst/>
          </a:prstGeom>
          <a:solidFill>
            <a:schemeClr val="accent3"/>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3" name="Google Shape;32;p29" descr=""/>
          <p:cNvPicPr/>
          <p:nvPr/>
        </p:nvPicPr>
        <p:blipFill>
          <a:blip r:embed="rId2"/>
          <a:srcRect l="0" t="0" r="1286" b="36890"/>
          <a:stretch/>
        </p:blipFill>
        <p:spPr>
          <a:xfrm>
            <a:off x="13680" y="-11160"/>
            <a:ext cx="8085240" cy="1423800"/>
          </a:xfrm>
          <a:prstGeom prst="rect">
            <a:avLst/>
          </a:prstGeom>
          <a:ln w="0">
            <a:noFill/>
          </a:ln>
        </p:spPr>
      </p:pic>
      <p:sp>
        <p:nvSpPr>
          <p:cNvPr id="4" name="Google Shape;33;p29"/>
          <p:cNvSpPr/>
          <p:nvPr/>
        </p:nvSpPr>
        <p:spPr>
          <a:xfrm rot="16200000">
            <a:off x="7016760" y="318240"/>
            <a:ext cx="1413000" cy="777600"/>
          </a:xfrm>
          <a:prstGeom prst="rtTriangle">
            <a:avLst/>
          </a:prstGeom>
          <a:solidFill>
            <a:schemeClr val="lt1"/>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5" name="Google Shape;35;p29" descr=""/>
          <p:cNvPicPr/>
          <p:nvPr/>
        </p:nvPicPr>
        <p:blipFill>
          <a:blip r:embed="rId3"/>
          <a:srcRect l="3058" t="24488" r="0" b="46155"/>
          <a:stretch/>
        </p:blipFill>
        <p:spPr>
          <a:xfrm rot="5400000">
            <a:off x="-1401480" y="4273200"/>
            <a:ext cx="3995280" cy="1171800"/>
          </a:xfrm>
          <a:prstGeom prst="rect">
            <a:avLst/>
          </a:prstGeom>
          <a:ln w="0">
            <a:noFill/>
          </a:ln>
        </p:spPr>
      </p:pic>
      <p:grpSp>
        <p:nvGrpSpPr>
          <p:cNvPr id="6" name="Google Shape;36;p29"/>
          <p:cNvGrpSpPr/>
          <p:nvPr/>
        </p:nvGrpSpPr>
        <p:grpSpPr>
          <a:xfrm>
            <a:off x="11904480" y="760680"/>
            <a:ext cx="376920" cy="276120"/>
            <a:chOff x="11904480" y="760680"/>
            <a:chExt cx="376920" cy="276120"/>
          </a:xfrm>
        </p:grpSpPr>
        <p:sp>
          <p:nvSpPr>
            <p:cNvPr id="7" name="Google Shape;37;p29"/>
            <p:cNvSpPr/>
            <p:nvPr/>
          </p:nvSpPr>
          <p:spPr>
            <a:xfrm rot="16200000">
              <a:off x="11922120" y="760680"/>
              <a:ext cx="272160" cy="272160"/>
            </a:xfrm>
            <a:prstGeom prst="round2SameRect">
              <a:avLst>
                <a:gd name="adj1" fmla="val 16667"/>
                <a:gd name="adj2" fmla="val 0"/>
              </a:avLst>
            </a:prstGeom>
            <a:solidFill>
              <a:srgbClr val="5190d7"/>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8" name="Google Shape;38;p29"/>
            <p:cNvSpPr/>
            <p:nvPr/>
          </p:nvSpPr>
          <p:spPr>
            <a:xfrm>
              <a:off x="11904480" y="794520"/>
              <a:ext cx="376920" cy="242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fld id="{E9419B00-A66A-4E7E-9F35-4FCE78790B0C}" type="slidenum">
                <a:rPr b="1" lang="en-US" sz="1000" spc="-1" strike="noStrike">
                  <a:solidFill>
                    <a:schemeClr val="lt1"/>
                  </a:solidFill>
                  <a:latin typeface="Calibri"/>
                  <a:ea typeface="Calibri"/>
                </a:rPr>
                <a:t>&lt;number&gt;</a:t>
              </a:fld>
              <a:endParaRPr b="0" lang="en-US" sz="1000" spc="-1" strike="noStrike">
                <a:solidFill>
                  <a:srgbClr val="000000"/>
                </a:solidFill>
                <a:latin typeface="Arial"/>
              </a:endParaRPr>
            </a:p>
          </p:txBody>
        </p:sp>
      </p:grpSp>
      <p:sp>
        <p:nvSpPr>
          <p:cNvPr id="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0" name="PlaceHolder 2"/>
          <p:cNvSpPr>
            <a:spLocks noGrp="1"/>
          </p:cNvSpPr>
          <p:nvPr>
            <p:ph type="sldNum" idx="1"/>
          </p:nvPr>
        </p:nvSpPr>
        <p:spPr>
          <a:xfrm>
            <a:off x="8610480" y="6356520"/>
            <a:ext cx="2742120" cy="36396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n-US" sz="1200" spc="-1" strike="noStrike">
                <a:solidFill>
                  <a:srgbClr val="888888"/>
                </a:solidFill>
                <a:latin typeface="Calibri"/>
                <a:ea typeface="Calibri"/>
              </a:defRPr>
            </a:lvl1pPr>
          </a:lstStyle>
          <a:p>
            <a:pPr indent="0" algn="r">
              <a:lnSpc>
                <a:spcPct val="100000"/>
              </a:lnSpc>
              <a:buNone/>
              <a:tabLst>
                <a:tab algn="l" pos="0"/>
              </a:tabLst>
            </a:pPr>
            <a:fld id="{80C9BAEF-C70C-4B27-B081-B4571AC1A690}" type="slidenum">
              <a:rPr b="0" lang="en-US" sz="1200" spc="-1" strike="noStrike">
                <a:solidFill>
                  <a:srgbClr val="888888"/>
                </a:solidFill>
                <a:latin typeface="Calibri"/>
                <a:ea typeface="Calibri"/>
              </a:rPr>
              <a:t>&lt;number&gt;</a:t>
            </a:fld>
            <a:endParaRPr b="0" lang="en-US" sz="1200" spc="-1" strike="noStrike">
              <a:solidFill>
                <a:srgbClr val="000000"/>
              </a:solidFill>
              <a:latin typeface="Times New Roman"/>
            </a:endParaRPr>
          </a:p>
        </p:txBody>
      </p:sp>
      <p:sp>
        <p:nvSpPr>
          <p:cNvPr id="1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48" name="Google Shape;28;p29"/>
          <p:cNvSpPr/>
          <p:nvPr/>
        </p:nvSpPr>
        <p:spPr>
          <a:xfrm rot="10800000">
            <a:off x="8868960" y="6156360"/>
            <a:ext cx="3323160" cy="701640"/>
          </a:xfrm>
          <a:prstGeom prst="rect">
            <a:avLst/>
          </a:prstGeom>
          <a:solidFill>
            <a:schemeClr val="accent4"/>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49" name="Google Shape;29;p29"/>
          <p:cNvSpPr/>
          <p:nvPr/>
        </p:nvSpPr>
        <p:spPr>
          <a:xfrm rot="16200000">
            <a:off x="8276400" y="6267600"/>
            <a:ext cx="701640" cy="478800"/>
          </a:xfrm>
          <a:prstGeom prst="rtTriangle">
            <a:avLst/>
          </a:prstGeom>
          <a:solidFill>
            <a:schemeClr val="accent4"/>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50" name="Google Shape;31;p29"/>
          <p:cNvSpPr/>
          <p:nvPr/>
        </p:nvSpPr>
        <p:spPr>
          <a:xfrm>
            <a:off x="0" y="0"/>
            <a:ext cx="7313760" cy="1413000"/>
          </a:xfrm>
          <a:prstGeom prst="rect">
            <a:avLst/>
          </a:prstGeom>
          <a:solidFill>
            <a:schemeClr val="accent3"/>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51" name="Google Shape;32;p29" descr=""/>
          <p:cNvPicPr/>
          <p:nvPr/>
        </p:nvPicPr>
        <p:blipFill>
          <a:blip r:embed="rId2"/>
          <a:srcRect l="0" t="0" r="1286" b="36890"/>
          <a:stretch/>
        </p:blipFill>
        <p:spPr>
          <a:xfrm>
            <a:off x="13680" y="-11160"/>
            <a:ext cx="8085240" cy="1423800"/>
          </a:xfrm>
          <a:prstGeom prst="rect">
            <a:avLst/>
          </a:prstGeom>
          <a:ln w="0">
            <a:noFill/>
          </a:ln>
        </p:spPr>
      </p:pic>
      <p:sp>
        <p:nvSpPr>
          <p:cNvPr id="52" name="Google Shape;33;p29"/>
          <p:cNvSpPr/>
          <p:nvPr/>
        </p:nvSpPr>
        <p:spPr>
          <a:xfrm rot="16200000">
            <a:off x="7016760" y="318240"/>
            <a:ext cx="1413000" cy="777600"/>
          </a:xfrm>
          <a:prstGeom prst="rtTriangle">
            <a:avLst/>
          </a:prstGeom>
          <a:solidFill>
            <a:schemeClr val="lt1"/>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53" name="Google Shape;35;p29" descr=""/>
          <p:cNvPicPr/>
          <p:nvPr/>
        </p:nvPicPr>
        <p:blipFill>
          <a:blip r:embed="rId3"/>
          <a:srcRect l="3058" t="24488" r="0" b="46155"/>
          <a:stretch/>
        </p:blipFill>
        <p:spPr>
          <a:xfrm rot="5400000">
            <a:off x="-1401480" y="4273200"/>
            <a:ext cx="3995280" cy="1171800"/>
          </a:xfrm>
          <a:prstGeom prst="rect">
            <a:avLst/>
          </a:prstGeom>
          <a:ln w="0">
            <a:noFill/>
          </a:ln>
        </p:spPr>
      </p:pic>
      <p:grpSp>
        <p:nvGrpSpPr>
          <p:cNvPr id="54" name="Google Shape;36;p29"/>
          <p:cNvGrpSpPr/>
          <p:nvPr/>
        </p:nvGrpSpPr>
        <p:grpSpPr>
          <a:xfrm>
            <a:off x="11904480" y="760680"/>
            <a:ext cx="376920" cy="276120"/>
            <a:chOff x="11904480" y="760680"/>
            <a:chExt cx="376920" cy="276120"/>
          </a:xfrm>
        </p:grpSpPr>
        <p:sp>
          <p:nvSpPr>
            <p:cNvPr id="55" name="Google Shape;37;p29"/>
            <p:cNvSpPr/>
            <p:nvPr/>
          </p:nvSpPr>
          <p:spPr>
            <a:xfrm rot="16200000">
              <a:off x="11922120" y="760680"/>
              <a:ext cx="272160" cy="272160"/>
            </a:xfrm>
            <a:prstGeom prst="round2SameRect">
              <a:avLst>
                <a:gd name="adj1" fmla="val 16667"/>
                <a:gd name="adj2" fmla="val 0"/>
              </a:avLst>
            </a:prstGeom>
            <a:solidFill>
              <a:srgbClr val="5190d7"/>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56" name="Google Shape;38;p29"/>
            <p:cNvSpPr/>
            <p:nvPr/>
          </p:nvSpPr>
          <p:spPr>
            <a:xfrm>
              <a:off x="11904480" y="794520"/>
              <a:ext cx="376920" cy="242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fld id="{92516386-1C25-42EA-8DD4-C4A3ED5D6BE6}" type="slidenum">
                <a:rPr b="1" lang="en-US" sz="1000" spc="-1" strike="noStrike">
                  <a:solidFill>
                    <a:schemeClr val="lt1"/>
                  </a:solidFill>
                  <a:latin typeface="Calibri"/>
                  <a:ea typeface="Calibri"/>
                </a:rPr>
                <a:t>&lt;number&gt;</a:t>
              </a:fld>
              <a:endParaRPr b="0" lang="en-US" sz="1000" spc="-1" strike="noStrike">
                <a:solidFill>
                  <a:srgbClr val="000000"/>
                </a:solidFill>
                <a:latin typeface="Arial"/>
              </a:endParaRPr>
            </a:p>
          </p:txBody>
        </p:sp>
      </p:grpSp>
      <p:sp>
        <p:nvSpPr>
          <p:cNvPr id="57" name="PlaceHolder 1"/>
          <p:cNvSpPr>
            <a:spLocks noGrp="1"/>
          </p:cNvSpPr>
          <p:nvPr>
            <p:ph type="sldNum" idx="2"/>
          </p:nvPr>
        </p:nvSpPr>
        <p:spPr>
          <a:xfrm>
            <a:off x="8610480" y="6356520"/>
            <a:ext cx="2742120" cy="36396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n-US" sz="1200" spc="-1" strike="noStrike">
                <a:solidFill>
                  <a:srgbClr val="888888"/>
                </a:solidFill>
                <a:latin typeface="Calibri"/>
                <a:ea typeface="Calibri"/>
              </a:defRPr>
            </a:lvl1pPr>
          </a:lstStyle>
          <a:p>
            <a:pPr indent="0" algn="r">
              <a:lnSpc>
                <a:spcPct val="100000"/>
              </a:lnSpc>
              <a:buNone/>
              <a:tabLst>
                <a:tab algn="l" pos="0"/>
              </a:tabLst>
            </a:pPr>
            <a:fld id="{ADB6B99A-4A09-4F69-BF84-FFD277DB18FD}" type="slidenum">
              <a:rPr b="0" lang="en-US" sz="1200" spc="-1" strike="noStrike">
                <a:solidFill>
                  <a:srgbClr val="888888"/>
                </a:solidFill>
                <a:latin typeface="Calibri"/>
                <a:ea typeface="Calibri"/>
              </a:rPr>
              <a:t>&lt;number&gt;</a:t>
            </a:fld>
            <a:endParaRPr b="0" lang="en-US" sz="1200" spc="-1" strike="noStrike">
              <a:solidFill>
                <a:srgbClr val="000000"/>
              </a:solidFill>
              <a:latin typeface="Times New Roman"/>
            </a:endParaRPr>
          </a:p>
        </p:txBody>
      </p:sp>
      <p:sp>
        <p:nvSpPr>
          <p:cNvPr id="58"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59"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96" name="Google Shape;40;p30" descr="A picture containing building, blue, person, player&#10;&#10;Description automatically generated"/>
          <p:cNvPicPr/>
          <p:nvPr/>
        </p:nvPicPr>
        <p:blipFill>
          <a:blip r:embed="rId2"/>
          <a:stretch/>
        </p:blipFill>
        <p:spPr>
          <a:xfrm>
            <a:off x="0" y="744840"/>
            <a:ext cx="12191040" cy="6134760"/>
          </a:xfrm>
          <a:prstGeom prst="rect">
            <a:avLst/>
          </a:prstGeom>
          <a:ln w="0">
            <a:noFill/>
          </a:ln>
        </p:spPr>
      </p:pic>
      <p:sp>
        <p:nvSpPr>
          <p:cNvPr id="97" name="Google Shape;41;p30"/>
          <p:cNvSpPr/>
          <p:nvPr/>
        </p:nvSpPr>
        <p:spPr>
          <a:xfrm>
            <a:off x="432720" y="85320"/>
            <a:ext cx="10429560" cy="11566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n-US" sz="3500" spc="-1" strike="noStrike">
                <a:solidFill>
                  <a:srgbClr val="1a497d"/>
                </a:solidFill>
                <a:latin typeface="Lato"/>
                <a:ea typeface="Lato"/>
              </a:rPr>
              <a:t>À L'ISSUE DE CETTE FORMATION, VOUS SEREZ EN MESURE DE...</a:t>
            </a:r>
            <a:endParaRPr b="0" lang="en-US" sz="3500" spc="-1" strike="noStrike">
              <a:solidFill>
                <a:srgbClr val="000000"/>
              </a:solidFill>
              <a:latin typeface="Arial"/>
            </a:endParaRPr>
          </a:p>
        </p:txBody>
      </p:sp>
      <p:grpSp>
        <p:nvGrpSpPr>
          <p:cNvPr id="98" name="Google Shape;42;p30"/>
          <p:cNvGrpSpPr/>
          <p:nvPr/>
        </p:nvGrpSpPr>
        <p:grpSpPr>
          <a:xfrm>
            <a:off x="11904480" y="760680"/>
            <a:ext cx="376920" cy="276120"/>
            <a:chOff x="11904480" y="760680"/>
            <a:chExt cx="376920" cy="276120"/>
          </a:xfrm>
        </p:grpSpPr>
        <p:sp>
          <p:nvSpPr>
            <p:cNvPr id="99" name="Google Shape;43;p30"/>
            <p:cNvSpPr/>
            <p:nvPr/>
          </p:nvSpPr>
          <p:spPr>
            <a:xfrm rot="16200000">
              <a:off x="11922120" y="760680"/>
              <a:ext cx="272160" cy="272160"/>
            </a:xfrm>
            <a:prstGeom prst="round2SameRect">
              <a:avLst>
                <a:gd name="adj1" fmla="val 16667"/>
                <a:gd name="adj2" fmla="val 0"/>
              </a:avLst>
            </a:prstGeom>
            <a:solidFill>
              <a:srgbClr val="5190d7"/>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100" name="Google Shape;44;p30"/>
            <p:cNvSpPr/>
            <p:nvPr/>
          </p:nvSpPr>
          <p:spPr>
            <a:xfrm>
              <a:off x="11904480" y="794520"/>
              <a:ext cx="376920" cy="242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fld id="{17E7973C-5662-45D5-ACED-2E2E0BC09487}" type="slidenum">
                <a:rPr b="1" lang="en-US" sz="1000" spc="-1" strike="noStrike">
                  <a:solidFill>
                    <a:schemeClr val="lt1"/>
                  </a:solidFill>
                  <a:latin typeface="Calibri"/>
                  <a:ea typeface="Calibri"/>
                </a:rPr>
                <a:t>&lt;number&gt;</a:t>
              </a:fld>
              <a:endParaRPr b="0" lang="en-US" sz="1000" spc="-1" strike="noStrike">
                <a:solidFill>
                  <a:srgbClr val="000000"/>
                </a:solidFill>
                <a:latin typeface="Arial"/>
              </a:endParaRPr>
            </a:p>
          </p:txBody>
        </p:sp>
      </p:grpSp>
      <p:sp>
        <p:nvSpPr>
          <p:cNvPr id="101" name="Google Shape;45;p30"/>
          <p:cNvSpPr/>
          <p:nvPr/>
        </p:nvSpPr>
        <p:spPr>
          <a:xfrm>
            <a:off x="895320" y="1288440"/>
            <a:ext cx="1805040" cy="1805040"/>
          </a:xfrm>
          <a:prstGeom prst="ellipse">
            <a:avLst/>
          </a:prstGeom>
          <a:solidFill>
            <a:srgbClr val="1a487d"/>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102" name="Google Shape;46;p30" descr=""/>
          <p:cNvPicPr/>
          <p:nvPr/>
        </p:nvPicPr>
        <p:blipFill>
          <a:blip r:embed="rId3"/>
          <a:stretch/>
        </p:blipFill>
        <p:spPr>
          <a:xfrm>
            <a:off x="1262160" y="1555560"/>
            <a:ext cx="1071360" cy="1068840"/>
          </a:xfrm>
          <a:prstGeom prst="rect">
            <a:avLst/>
          </a:prstGeom>
          <a:ln w="0">
            <a:noFill/>
          </a:ln>
        </p:spPr>
      </p:pic>
      <p:pic>
        <p:nvPicPr>
          <p:cNvPr id="103" name="Google Shape;48;p30" descr=""/>
          <p:cNvPicPr/>
          <p:nvPr/>
        </p:nvPicPr>
        <p:blipFill>
          <a:blip r:embed="rId4"/>
          <a:srcRect l="3058" t="24488" r="0" b="46155"/>
          <a:stretch/>
        </p:blipFill>
        <p:spPr>
          <a:xfrm flipH="1" rot="16200000">
            <a:off x="9592920" y="4273200"/>
            <a:ext cx="3995280" cy="1171800"/>
          </a:xfrm>
          <a:prstGeom prst="rect">
            <a:avLst/>
          </a:prstGeom>
          <a:ln w="0">
            <a:noFill/>
          </a:ln>
        </p:spPr>
      </p:pic>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0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42" name="Google Shape;51;p31"/>
          <p:cNvSpPr/>
          <p:nvPr/>
        </p:nvSpPr>
        <p:spPr>
          <a:xfrm rot="10800000">
            <a:off x="8868960" y="6156360"/>
            <a:ext cx="3323160" cy="701640"/>
          </a:xfrm>
          <a:prstGeom prst="rect">
            <a:avLst/>
          </a:prstGeom>
          <a:solidFill>
            <a:schemeClr val="accent4"/>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143" name="Google Shape;52;p31"/>
          <p:cNvSpPr/>
          <p:nvPr/>
        </p:nvSpPr>
        <p:spPr>
          <a:xfrm rot="16200000">
            <a:off x="8276400" y="6267600"/>
            <a:ext cx="701640" cy="478800"/>
          </a:xfrm>
          <a:prstGeom prst="rtTriangle">
            <a:avLst/>
          </a:prstGeom>
          <a:solidFill>
            <a:schemeClr val="accent4"/>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144" name="Google Shape;53;p31"/>
          <p:cNvSpPr/>
          <p:nvPr/>
        </p:nvSpPr>
        <p:spPr>
          <a:xfrm>
            <a:off x="0" y="0"/>
            <a:ext cx="7313760" cy="1413000"/>
          </a:xfrm>
          <a:prstGeom prst="rect">
            <a:avLst/>
          </a:prstGeom>
          <a:solidFill>
            <a:schemeClr val="accent3"/>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145" name="Google Shape;54;p31" descr=""/>
          <p:cNvPicPr/>
          <p:nvPr/>
        </p:nvPicPr>
        <p:blipFill>
          <a:blip r:embed="rId2"/>
          <a:srcRect l="0" t="0" r="1286" b="36890"/>
          <a:stretch/>
        </p:blipFill>
        <p:spPr>
          <a:xfrm>
            <a:off x="13680" y="-11160"/>
            <a:ext cx="8085240" cy="1423800"/>
          </a:xfrm>
          <a:prstGeom prst="rect">
            <a:avLst/>
          </a:prstGeom>
          <a:ln w="0">
            <a:noFill/>
          </a:ln>
        </p:spPr>
      </p:pic>
      <p:sp>
        <p:nvSpPr>
          <p:cNvPr id="146" name="Google Shape;55;p31"/>
          <p:cNvSpPr/>
          <p:nvPr/>
        </p:nvSpPr>
        <p:spPr>
          <a:xfrm rot="16200000">
            <a:off x="7016760" y="318240"/>
            <a:ext cx="1413000" cy="777600"/>
          </a:xfrm>
          <a:prstGeom prst="rtTriangle">
            <a:avLst/>
          </a:prstGeom>
          <a:solidFill>
            <a:schemeClr val="lt1"/>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147" name="Google Shape;57;p31" descr=""/>
          <p:cNvPicPr/>
          <p:nvPr/>
        </p:nvPicPr>
        <p:blipFill>
          <a:blip r:embed="rId3"/>
          <a:srcRect l="3058" t="24488" r="0" b="46155"/>
          <a:stretch/>
        </p:blipFill>
        <p:spPr>
          <a:xfrm rot="5400000">
            <a:off x="-1401480" y="4273200"/>
            <a:ext cx="3995280" cy="1171800"/>
          </a:xfrm>
          <a:prstGeom prst="rect">
            <a:avLst/>
          </a:prstGeom>
          <a:ln w="0">
            <a:noFill/>
          </a:ln>
        </p:spPr>
      </p:pic>
      <p:grpSp>
        <p:nvGrpSpPr>
          <p:cNvPr id="148" name="Google Shape;58;p31"/>
          <p:cNvGrpSpPr/>
          <p:nvPr/>
        </p:nvGrpSpPr>
        <p:grpSpPr>
          <a:xfrm>
            <a:off x="11904480" y="760680"/>
            <a:ext cx="376920" cy="276120"/>
            <a:chOff x="11904480" y="760680"/>
            <a:chExt cx="376920" cy="276120"/>
          </a:xfrm>
        </p:grpSpPr>
        <p:sp>
          <p:nvSpPr>
            <p:cNvPr id="149" name="Google Shape;59;p31"/>
            <p:cNvSpPr/>
            <p:nvPr/>
          </p:nvSpPr>
          <p:spPr>
            <a:xfrm rot="16200000">
              <a:off x="11922120" y="760680"/>
              <a:ext cx="272160" cy="272160"/>
            </a:xfrm>
            <a:prstGeom prst="round2SameRect">
              <a:avLst>
                <a:gd name="adj1" fmla="val 16667"/>
                <a:gd name="adj2" fmla="val 0"/>
              </a:avLst>
            </a:prstGeom>
            <a:solidFill>
              <a:srgbClr val="5190d7"/>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sp>
          <p:nvSpPr>
            <p:cNvPr id="150" name="Google Shape;60;p31"/>
            <p:cNvSpPr/>
            <p:nvPr/>
          </p:nvSpPr>
          <p:spPr>
            <a:xfrm>
              <a:off x="11904480" y="794520"/>
              <a:ext cx="376920" cy="242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fld id="{7FD482B5-2079-4D75-B84D-2A5AF13FEE3E}" type="slidenum">
                <a:rPr b="1" lang="en-US" sz="1000" spc="-1" strike="noStrike">
                  <a:solidFill>
                    <a:schemeClr val="lt1"/>
                  </a:solidFill>
                  <a:latin typeface="Calibri"/>
                  <a:ea typeface="Calibri"/>
                </a:rPr>
                <a:t>&lt;number&gt;</a:t>
              </a:fld>
              <a:endParaRPr b="0" lang="en-US" sz="1000" spc="-1" strike="noStrike">
                <a:solidFill>
                  <a:srgbClr val="000000"/>
                </a:solidFill>
                <a:latin typeface="Arial"/>
              </a:endParaRPr>
            </a:p>
          </p:txBody>
        </p:sp>
      </p:grpSp>
      <p:sp>
        <p:nvSpPr>
          <p:cNvPr id="151" name="PlaceHolder 1"/>
          <p:cNvSpPr>
            <a:spLocks noGrp="1"/>
          </p:cNvSpPr>
          <p:nvPr>
            <p:ph type="sldNum" idx="3"/>
          </p:nvPr>
        </p:nvSpPr>
        <p:spPr>
          <a:xfrm>
            <a:off x="8610480" y="6356520"/>
            <a:ext cx="2742120" cy="36396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n-US" sz="1200" spc="-1" strike="noStrike">
                <a:solidFill>
                  <a:srgbClr val="888888"/>
                </a:solidFill>
                <a:latin typeface="Calibri"/>
                <a:ea typeface="Calibri"/>
              </a:defRPr>
            </a:lvl1pPr>
          </a:lstStyle>
          <a:p>
            <a:pPr indent="0" algn="r">
              <a:lnSpc>
                <a:spcPct val="100000"/>
              </a:lnSpc>
              <a:buNone/>
              <a:tabLst>
                <a:tab algn="l" pos="0"/>
              </a:tabLst>
            </a:pPr>
            <a:fld id="{7DBDF7B5-0931-4471-838C-F77A5E926981}" type="slidenum">
              <a:rPr b="0" lang="en-US" sz="1200" spc="-1" strike="noStrike">
                <a:solidFill>
                  <a:srgbClr val="888888"/>
                </a:solidFill>
                <a:latin typeface="Calibri"/>
                <a:ea typeface="Calibri"/>
              </a:rPr>
              <a:t>&lt;number&gt;</a:t>
            </a:fld>
            <a:endParaRPr b="0" lang="en-US" sz="1200" spc="-1" strike="noStrike">
              <a:solidFill>
                <a:srgbClr val="000000"/>
              </a:solidFill>
              <a:latin typeface="Times New Roman"/>
            </a:endParaRPr>
          </a:p>
        </p:txBody>
      </p:sp>
      <p:sp>
        <p:nvSpPr>
          <p:cNvPr id="15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5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0" name="Google Shape;28;p29"/>
          <p:cNvSpPr/>
          <p:nvPr/>
        </p:nvSpPr>
        <p:spPr>
          <a:xfrm rot="10800000">
            <a:off x="8868600" y="6156000"/>
            <a:ext cx="3323520" cy="702000"/>
          </a:xfrm>
          <a:prstGeom prst="rect">
            <a:avLst/>
          </a:prstGeom>
          <a:solidFill>
            <a:schemeClr val="accent4"/>
          </a:solidFill>
          <a:ln w="0">
            <a:noFill/>
          </a:ln>
        </p:spPr>
        <p:style>
          <a:lnRef idx="0"/>
          <a:fillRef idx="0"/>
          <a:effectRef idx="0"/>
          <a:fontRef idx="minor"/>
        </p:style>
        <p:txBody>
          <a:bodyPr lIns="90000" rIns="90000" tIns="45000" bIns="45000" anchor="ctr">
            <a:noAutofit/>
          </a:bodyPr>
          <a:p>
            <a:endParaRPr b="0" lang="en-US" sz="1800" spc="-1" strike="noStrike">
              <a:solidFill>
                <a:schemeClr val="lt1"/>
              </a:solidFill>
              <a:latin typeface="Calibri"/>
              <a:ea typeface="Calibri"/>
            </a:endParaRPr>
          </a:p>
        </p:txBody>
      </p:sp>
      <p:sp>
        <p:nvSpPr>
          <p:cNvPr id="191" name="Google Shape;29;p29"/>
          <p:cNvSpPr/>
          <p:nvPr/>
        </p:nvSpPr>
        <p:spPr>
          <a:xfrm rot="16200000">
            <a:off x="8276400" y="6267240"/>
            <a:ext cx="702000" cy="479160"/>
          </a:xfrm>
          <a:prstGeom prst="rtTriangle">
            <a:avLst/>
          </a:prstGeom>
          <a:solidFill>
            <a:schemeClr val="accent4"/>
          </a:solidFill>
          <a:ln w="0">
            <a:noFill/>
          </a:ln>
        </p:spPr>
        <p:style>
          <a:lnRef idx="0"/>
          <a:fillRef idx="0"/>
          <a:effectRef idx="0"/>
          <a:fontRef idx="minor"/>
        </p:style>
        <p:txBody>
          <a:bodyPr lIns="90000" rIns="90000" tIns="45000" bIns="45000" anchor="ctr">
            <a:noAutofit/>
          </a:bodyPr>
          <a:p>
            <a:endParaRPr b="0" lang="en-US" sz="1800" spc="-1" strike="noStrike">
              <a:solidFill>
                <a:schemeClr val="lt1"/>
              </a:solidFill>
              <a:latin typeface="Calibri"/>
              <a:ea typeface="Calibri"/>
            </a:endParaRPr>
          </a:p>
        </p:txBody>
      </p:sp>
      <p:sp>
        <p:nvSpPr>
          <p:cNvPr id="192" name="Google Shape;31;p29"/>
          <p:cNvSpPr/>
          <p:nvPr/>
        </p:nvSpPr>
        <p:spPr>
          <a:xfrm>
            <a:off x="0" y="0"/>
            <a:ext cx="7314120" cy="1413360"/>
          </a:xfrm>
          <a:prstGeom prst="rect">
            <a:avLst/>
          </a:prstGeom>
          <a:solidFill>
            <a:schemeClr val="accent3"/>
          </a:solidFill>
          <a:ln w="0">
            <a:noFill/>
          </a:ln>
        </p:spPr>
        <p:style>
          <a:lnRef idx="0"/>
          <a:fillRef idx="0"/>
          <a:effectRef idx="0"/>
          <a:fontRef idx="minor"/>
        </p:style>
        <p:txBody>
          <a:bodyPr lIns="90000" rIns="90000" tIns="45000" bIns="45000" anchor="ctr">
            <a:noAutofit/>
          </a:bodyPr>
          <a:p>
            <a:endParaRPr b="0" lang="en-US" sz="1800" spc="-1" strike="noStrike">
              <a:solidFill>
                <a:schemeClr val="lt1"/>
              </a:solidFill>
              <a:latin typeface="Calibri"/>
              <a:ea typeface="Calibri"/>
            </a:endParaRPr>
          </a:p>
        </p:txBody>
      </p:sp>
      <p:pic>
        <p:nvPicPr>
          <p:cNvPr id="193" name="Google Shape;32;p29" descr=""/>
          <p:cNvPicPr/>
          <p:nvPr/>
        </p:nvPicPr>
        <p:blipFill>
          <a:blip r:embed="rId2"/>
          <a:srcRect l="0" t="0" r="1286" b="36890"/>
          <a:stretch/>
        </p:blipFill>
        <p:spPr>
          <a:xfrm>
            <a:off x="13680" y="-11160"/>
            <a:ext cx="8085600" cy="1424160"/>
          </a:xfrm>
          <a:prstGeom prst="rect">
            <a:avLst/>
          </a:prstGeom>
          <a:ln w="0">
            <a:noFill/>
          </a:ln>
        </p:spPr>
      </p:pic>
      <p:sp>
        <p:nvSpPr>
          <p:cNvPr id="194" name="Google Shape;33;p29"/>
          <p:cNvSpPr/>
          <p:nvPr/>
        </p:nvSpPr>
        <p:spPr>
          <a:xfrm rot="16200000">
            <a:off x="7016760" y="317880"/>
            <a:ext cx="1413360" cy="777960"/>
          </a:xfrm>
          <a:prstGeom prst="rtTriangle">
            <a:avLst/>
          </a:prstGeom>
          <a:solidFill>
            <a:schemeClr val="lt1"/>
          </a:solidFill>
          <a:ln w="0">
            <a:noFill/>
          </a:ln>
        </p:spPr>
        <p:style>
          <a:lnRef idx="0"/>
          <a:fillRef idx="0"/>
          <a:effectRef idx="0"/>
          <a:fontRef idx="minor"/>
        </p:style>
        <p:txBody>
          <a:bodyPr lIns="90000" rIns="90000" tIns="45000" bIns="45000" anchor="ctr">
            <a:noAutofit/>
          </a:bodyPr>
          <a:p>
            <a:endParaRPr b="0" lang="en-US" sz="1800" spc="-1" strike="noStrike">
              <a:solidFill>
                <a:schemeClr val="lt1"/>
              </a:solidFill>
              <a:latin typeface="Calibri"/>
              <a:ea typeface="Calibri"/>
            </a:endParaRPr>
          </a:p>
        </p:txBody>
      </p:sp>
      <p:pic>
        <p:nvPicPr>
          <p:cNvPr id="195" name="Google Shape;35;p29" descr=""/>
          <p:cNvPicPr/>
          <p:nvPr/>
        </p:nvPicPr>
        <p:blipFill>
          <a:blip r:embed="rId3"/>
          <a:srcRect l="3058" t="24488" r="0" b="46155"/>
          <a:stretch/>
        </p:blipFill>
        <p:spPr>
          <a:xfrm rot="5400000">
            <a:off x="-1402200" y="4273200"/>
            <a:ext cx="3995640" cy="1172160"/>
          </a:xfrm>
          <a:prstGeom prst="rect">
            <a:avLst/>
          </a:prstGeom>
          <a:ln w="0">
            <a:noFill/>
          </a:ln>
        </p:spPr>
      </p:pic>
      <p:grpSp>
        <p:nvGrpSpPr>
          <p:cNvPr id="196" name="Google Shape;36;p29"/>
          <p:cNvGrpSpPr/>
          <p:nvPr/>
        </p:nvGrpSpPr>
        <p:grpSpPr>
          <a:xfrm>
            <a:off x="11904480" y="760320"/>
            <a:ext cx="377280" cy="276480"/>
            <a:chOff x="11904480" y="760320"/>
            <a:chExt cx="377280" cy="276480"/>
          </a:xfrm>
        </p:grpSpPr>
        <p:sp>
          <p:nvSpPr>
            <p:cNvPr id="197" name="Google Shape;37;p29"/>
            <p:cNvSpPr/>
            <p:nvPr/>
          </p:nvSpPr>
          <p:spPr>
            <a:xfrm rot="16200000">
              <a:off x="11922120" y="760320"/>
              <a:ext cx="272520" cy="272520"/>
            </a:xfrm>
            <a:prstGeom prst="round2SameRect">
              <a:avLst>
                <a:gd name="adj1" fmla="val 16667"/>
                <a:gd name="adj2" fmla="val 0"/>
              </a:avLst>
            </a:prstGeom>
            <a:solidFill>
              <a:srgbClr val="5190d7"/>
            </a:solidFill>
            <a:ln w="0">
              <a:noFill/>
            </a:ln>
          </p:spPr>
          <p:style>
            <a:lnRef idx="0"/>
            <a:fillRef idx="0"/>
            <a:effectRef idx="0"/>
            <a:fontRef idx="minor"/>
          </p:style>
          <p:txBody>
            <a:bodyPr lIns="90000" rIns="90000" tIns="45000" bIns="45000" anchor="ctr">
              <a:noAutofit/>
            </a:bodyPr>
            <a:p>
              <a:endParaRPr b="0" lang="en-US" sz="1800" spc="-1" strike="noStrike">
                <a:solidFill>
                  <a:schemeClr val="lt1"/>
                </a:solidFill>
                <a:latin typeface="Calibri"/>
                <a:ea typeface="Calibri"/>
              </a:endParaRPr>
            </a:p>
          </p:txBody>
        </p:sp>
        <p:sp>
          <p:nvSpPr>
            <p:cNvPr id="198" name="Google Shape;38;p29"/>
            <p:cNvSpPr/>
            <p:nvPr/>
          </p:nvSpPr>
          <p:spPr>
            <a:xfrm>
              <a:off x="11904480" y="794520"/>
              <a:ext cx="377280" cy="2422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fld id="{65373177-DADA-402D-BAEB-E300582DAC20}" type="slidenum">
                <a:rPr b="1" lang="en-US" sz="1000" spc="-1" strike="noStrike">
                  <a:solidFill>
                    <a:schemeClr val="lt1"/>
                  </a:solidFill>
                  <a:latin typeface="Calibri"/>
                  <a:ea typeface="Calibri"/>
                </a:rPr>
                <a:t>&lt;number&gt;</a:t>
              </a:fld>
              <a:endParaRPr b="0" lang="en-US" sz="1000" spc="-1" strike="noStrike">
                <a:solidFill>
                  <a:srgbClr val="000000"/>
                </a:solidFill>
                <a:latin typeface="Arial"/>
              </a:endParaRPr>
            </a:p>
          </p:txBody>
        </p:sp>
      </p:grpSp>
      <p:sp>
        <p:nvSpPr>
          <p:cNvPr id="199" name="PlaceHolder 1"/>
          <p:cNvSpPr>
            <a:spLocks noGrp="1"/>
          </p:cNvSpPr>
          <p:nvPr>
            <p:ph type="sldNum" idx="4"/>
          </p:nvPr>
        </p:nvSpPr>
        <p:spPr>
          <a:xfrm>
            <a:off x="8610480" y="6356520"/>
            <a:ext cx="2742480" cy="364320"/>
          </a:xfrm>
          <a:prstGeom prst="rect">
            <a:avLst/>
          </a:prstGeom>
          <a:noFill/>
          <a:ln w="0">
            <a:noFill/>
          </a:ln>
        </p:spPr>
        <p:txBody>
          <a:bodyPr lIns="91440" rIns="91440" tIns="45720" bIns="45720" anchor="ctr">
            <a:noAutofit/>
          </a:bodyPr>
          <a:lstStyle>
            <a:lvl1pPr indent="0" algn="r">
              <a:lnSpc>
                <a:spcPct val="100000"/>
              </a:lnSpc>
              <a:buNone/>
              <a:tabLst>
                <a:tab algn="l" pos="0"/>
              </a:tabLst>
              <a:defRPr b="0" lang="en-US" sz="1200" spc="-1" strike="noStrike">
                <a:solidFill>
                  <a:srgbClr val="888888"/>
                </a:solidFill>
                <a:latin typeface="Calibri"/>
                <a:ea typeface="Calibri"/>
              </a:defRPr>
            </a:lvl1pPr>
          </a:lstStyle>
          <a:p>
            <a:pPr indent="0" algn="r">
              <a:lnSpc>
                <a:spcPct val="100000"/>
              </a:lnSpc>
              <a:buNone/>
              <a:tabLst>
                <a:tab algn="l" pos="0"/>
              </a:tabLst>
            </a:pPr>
            <a:fld id="{2B275332-1B56-442A-B0D6-74B9EDFBE5C1}" type="slidenum">
              <a:rPr b="0" lang="en-US" sz="1200" spc="-1" strike="noStrike">
                <a:solidFill>
                  <a:srgbClr val="888888"/>
                </a:solidFill>
                <a:latin typeface="Calibri"/>
                <a:ea typeface="Calibri"/>
              </a:rPr>
              <a:t>&lt;number&gt;</a:t>
            </a:fld>
            <a:endParaRPr b="0" lang="en-US" sz="1200" spc="-1" strike="noStrike">
              <a:solidFill>
                <a:srgbClr val="000000"/>
              </a:solidFill>
              <a:latin typeface="Times New Roman"/>
            </a:endParaRPr>
          </a:p>
        </p:txBody>
      </p:sp>
      <p:sp>
        <p:nvSpPr>
          <p:cNvPr id="200"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0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2.pn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2.png"/><Relationship Id="rId3" Type="http://schemas.openxmlformats.org/officeDocument/2006/relationships/slideLayout" Target="../slideLayouts/slideLayout1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2.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2.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3.xml"/><Relationship Id="rId7" Type="http://schemas.openxmlformats.org/officeDocument/2006/relationships/comments" Target="../comments/comment17.xml"/><Relationship Id="rId8"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slideLayout" Target="../slideLayouts/slideLayout13.xml"/><Relationship Id="rId9" Type="http://schemas.openxmlformats.org/officeDocument/2006/relationships/comments" Target="../comments/comment18.xml"/><Relationship Id="rId10"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slideLayout" Target="../slideLayouts/slideLayout13.xml"/><Relationship Id="rId10"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6.jpeg"/><Relationship Id="rId4" Type="http://schemas.openxmlformats.org/officeDocument/2006/relationships/slideLayout" Target="../slideLayouts/slideLayout13.xml"/><Relationship Id="rId5"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hyperlink" Target="https://www.unite.ai/goto/pictory" TargetMode="External"/><Relationship Id="rId2" Type="http://schemas.openxmlformats.org/officeDocument/2006/relationships/hyperlink" Target="https://www.unite.ai/goto/jasper" TargetMode="External"/><Relationship Id="rId3" Type="http://schemas.openxmlformats.org/officeDocument/2006/relationships/hyperlink" Target="https://consensus.app/" TargetMode="External"/><Relationship Id="rId4" Type="http://schemas.openxmlformats.org/officeDocument/2006/relationships/hyperlink" Target="https://www.gradescope.com/" TargetMode="External"/><Relationship Id="rId5" Type="http://schemas.openxmlformats.org/officeDocument/2006/relationships/hyperlink" Target="https://www.unite.ai/goto/feathery" TargetMode="External"/><Relationship Id="rId6" Type="http://schemas.openxmlformats.org/officeDocument/2006/relationships/hyperlink" Target="https://www.unite.ai/goto/murf" TargetMode="External"/><Relationship Id="rId7" Type="http://schemas.openxmlformats.org/officeDocument/2006/relationships/hyperlink" Target="https://www.unite.ai/goto/fireflies" TargetMode="External"/><Relationship Id="rId8" Type="http://schemas.openxmlformats.org/officeDocument/2006/relationships/hyperlink" Target="https://www.magicschool.ai/" TargetMode="External"/><Relationship Id="rId9" Type="http://schemas.openxmlformats.org/officeDocument/2006/relationships/hyperlink" Target="https://ivy.ai/" TargetMode="External"/><Relationship Id="rId10" Type="http://schemas.openxmlformats.org/officeDocument/2006/relationships/hyperlink" Target="https://www.researchrabbit.ai/" TargetMode="External"/><Relationship Id="rId11" Type="http://schemas.openxmlformats.org/officeDocument/2006/relationships/hyperlink" Target="https://www.unite.ai/goto/fireflies" TargetMode="External"/><Relationship Id="rId12" Type="http://schemas.openxmlformats.org/officeDocument/2006/relationships/hyperlink" Target="https://www.eklavvya.com/question-paper-generation-software-demo/" TargetMode="External"/><Relationship Id="rId13" Type="http://schemas.openxmlformats.org/officeDocument/2006/relationships/hyperlink" Target="https://www.sendsteps.com/en/blog/top-10-ai-tools-for-teachers/" TargetMode="External"/><Relationship Id="rId14" Type="http://schemas.openxmlformats.org/officeDocument/2006/relationships/hyperlink" Target="https://www.techlearning.com/news/what-is-google-bard-the-chatgpt-competitor-explained-for-educators" TargetMode="External"/><Relationship Id="rId15" Type="http://schemas.openxmlformats.org/officeDocument/2006/relationships/hyperlink" Target="https://www.nuance.com/dragon/industry/education-solutions.html" TargetMode="External"/><Relationship Id="rId16"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6.jpeg"/><Relationship Id="rId4" Type="http://schemas.openxmlformats.org/officeDocument/2006/relationships/slideLayout" Target="../slideLayouts/slideLayout13.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6.jpeg"/><Relationship Id="rId5" Type="http://schemas.openxmlformats.org/officeDocument/2006/relationships/slideLayout" Target="../slideLayouts/slideLayout13.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40.png"/><Relationship Id="rId3" Type="http://schemas.openxmlformats.org/officeDocument/2006/relationships/image" Target="../media/image6.jpeg"/><Relationship Id="rId4" Type="http://schemas.openxmlformats.org/officeDocument/2006/relationships/slideLayout" Target="../slideLayouts/slideLayout13.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41.png"/><Relationship Id="rId3" Type="http://schemas.openxmlformats.org/officeDocument/2006/relationships/image" Target="../media/image6.jpeg"/><Relationship Id="rId4" Type="http://schemas.openxmlformats.org/officeDocument/2006/relationships/slideLayout" Target="../slideLayouts/slideLayout13.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hyperlink" Target="http://www.linkedin.com/in/christianelongue" TargetMode="External"/><Relationship Id="rId2" Type="http://schemas.openxmlformats.org/officeDocument/2006/relationships/hyperlink" Target="http://www.linkedin.com/in/christianelongue" TargetMode="External"/><Relationship Id="rId3" Type="http://schemas.openxmlformats.org/officeDocument/2006/relationships/hyperlink" Target="https://www.facebook.com/ChristianElongueOfficial" TargetMode="External"/><Relationship Id="rId4" Type="http://schemas.openxmlformats.org/officeDocument/2006/relationships/hyperlink" Target="http://www.twitter.com/lafropolitain" TargetMode="External"/><Relationship Id="rId5" Type="http://schemas.openxmlformats.org/officeDocument/2006/relationships/hyperlink" Target="mailto:elongue@kabodgroup.com" TargetMode="External"/><Relationship Id="rId6" Type="http://schemas.openxmlformats.org/officeDocument/2006/relationships/image" Target="../media/image43.jpeg"/><Relationship Id="rId7" Type="http://schemas.openxmlformats.org/officeDocument/2006/relationships/image" Target="../media/image6.jpeg"/><Relationship Id="rId8"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hyperlink" Target="https://www.oreilly.com/radar/ai-adoption-in-the-enterprise-2021/" TargetMode="External"/><Relationship Id="rId5" Type="http://schemas.openxmlformats.org/officeDocument/2006/relationships/slideLayout" Target="../slideLayouts/slideLayout13.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0.jpeg"/><Relationship Id="rId3" Type="http://schemas.openxmlformats.org/officeDocument/2006/relationships/image" Target="../media/image10.jpeg"/><Relationship Id="rId4" Type="http://schemas.openxmlformats.org/officeDocument/2006/relationships/slideLayout" Target="../slideLayouts/slideLayout1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 descr=""/>
          <p:cNvPicPr/>
          <p:nvPr/>
        </p:nvPicPr>
        <p:blipFill>
          <a:blip r:embed="rId1"/>
          <a:stretch/>
        </p:blipFill>
        <p:spPr>
          <a:xfrm>
            <a:off x="2057400" y="360"/>
            <a:ext cx="8686440" cy="68572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1. L'apprentissage personnalisé</a:t>
            </a:r>
            <a:endParaRPr b="0" lang="en-US" sz="3500" spc="-1" strike="noStrike">
              <a:solidFill>
                <a:srgbClr val="000000"/>
              </a:solidFill>
              <a:latin typeface="Arial"/>
            </a:endParaRPr>
          </a:p>
        </p:txBody>
      </p:sp>
      <p:sp>
        <p:nvSpPr>
          <p:cNvPr id="277" name="PlaceHolder 2"/>
          <p:cNvSpPr>
            <a:spLocks noGrp="1"/>
          </p:cNvSpPr>
          <p:nvPr>
            <p:ph/>
          </p:nvPr>
        </p:nvSpPr>
        <p:spPr>
          <a:xfrm>
            <a:off x="54720" y="3416040"/>
            <a:ext cx="12191040" cy="3989520"/>
          </a:xfrm>
          <a:prstGeom prst="rect">
            <a:avLst/>
          </a:prstGeom>
          <a:solidFill>
            <a:schemeClr val="lt1"/>
          </a:solidFill>
          <a:ln w="0">
            <a:noFill/>
          </a:ln>
        </p:spPr>
        <p:txBody>
          <a:bodyPr lIns="91440" rIns="91440" tIns="45720" bIns="45720" anchor="t">
            <a:normAutofit/>
          </a:bodyPr>
          <a:p>
            <a:pPr marL="401760" indent="-401760">
              <a:lnSpc>
                <a:spcPct val="100000"/>
              </a:lnSpc>
              <a:buClr>
                <a:srgbClr val="0070c0"/>
              </a:buClr>
              <a:buFont typeface="Noto Sans Symbols"/>
              <a:buChar char="▪"/>
            </a:pPr>
            <a:r>
              <a:rPr b="0" lang="en-US" sz="2600" spc="-1" strike="noStrike">
                <a:solidFill>
                  <a:srgbClr val="0070c0"/>
                </a:solidFill>
                <a:latin typeface="Calibri"/>
                <a:ea typeface="Calibri"/>
              </a:rPr>
              <a:t>L'IA peut analyser les données individuelles des employés, telles que les </a:t>
            </a:r>
            <a:r>
              <a:rPr b="0" lang="en-US" sz="2600" spc="-1" strike="noStrike">
                <a:solidFill>
                  <a:srgbClr val="ffc000"/>
                </a:solidFill>
                <a:latin typeface="Calibri"/>
                <a:ea typeface="Calibri"/>
              </a:rPr>
              <a:t>mesures de performance, les préférences d'apprentissage et les lacunes en matière de compétences</a:t>
            </a:r>
            <a:r>
              <a:rPr b="0" lang="en-US" sz="2600" spc="-1" strike="noStrike">
                <a:solidFill>
                  <a:srgbClr val="0070c0"/>
                </a:solidFill>
                <a:latin typeface="Calibri"/>
                <a:ea typeface="Calibri"/>
              </a:rPr>
              <a:t>, afin de proposer des expériences d'apprentissage sur mesure. </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Les professionnels L&amp;D peuvent utiliser des </a:t>
            </a:r>
            <a:r>
              <a:rPr b="0" lang="en-US" sz="2600" spc="-1" strike="noStrike">
                <a:solidFill>
                  <a:srgbClr val="ffc000"/>
                </a:solidFill>
                <a:latin typeface="Calibri"/>
                <a:ea typeface="Calibri"/>
              </a:rPr>
              <a:t>systèmes de recommandation alimentés par l'IA </a:t>
            </a:r>
            <a:r>
              <a:rPr b="0" lang="en-US" sz="2600" spc="-1" strike="noStrike">
                <a:solidFill>
                  <a:srgbClr val="0070c0"/>
                </a:solidFill>
                <a:latin typeface="Calibri"/>
                <a:ea typeface="Calibri"/>
              </a:rPr>
              <a:t>pour suggérer aux employés des cours, des ressources ou des programmes de formation pertinents. </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Une approche personnalisée stimule l'engagement, la rétention des connaissances et la productivité.</a:t>
            </a:r>
            <a:endParaRPr b="0" lang="en-US" sz="2600" spc="-1" strike="noStrike">
              <a:solidFill>
                <a:srgbClr val="000000"/>
              </a:solidFill>
              <a:latin typeface="Arial"/>
            </a:endParaRPr>
          </a:p>
        </p:txBody>
      </p:sp>
      <p:pic>
        <p:nvPicPr>
          <p:cNvPr id="278" name="Google Shape;504;p12"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
        <p:nvSpPr>
          <p:cNvPr id="279" name="Google Shape;505;p12"/>
          <p:cNvSpPr/>
          <p:nvPr/>
        </p:nvSpPr>
        <p:spPr>
          <a:xfrm>
            <a:off x="1956960" y="1531800"/>
            <a:ext cx="10234080" cy="1334880"/>
          </a:xfrm>
          <a:prstGeom prst="rect">
            <a:avLst/>
          </a:prstGeom>
          <a:noFill/>
          <a:ln w="38160">
            <a:noFill/>
          </a:ln>
        </p:spPr>
        <p:style>
          <a:lnRef idx="0"/>
          <a:fillRef idx="0"/>
          <a:effectRef idx="0"/>
          <a:fontRef idx="minor"/>
        </p:style>
        <p:txBody>
          <a:bodyPr lIns="90000" rIns="90000" tIns="45000" bIns="45000" anchor="t">
            <a:normAutofit fontScale="75000"/>
          </a:bodyPr>
          <a:p>
            <a:pPr>
              <a:lnSpc>
                <a:spcPct val="100000"/>
              </a:lnSpc>
              <a:tabLst>
                <a:tab algn="l" pos="0"/>
              </a:tabLst>
            </a:pPr>
            <a:r>
              <a:rPr b="0" lang="en-US" sz="2600" spc="-1" strike="noStrike">
                <a:solidFill>
                  <a:srgbClr val="ffc000"/>
                </a:solidFill>
                <a:latin typeface="Calibri"/>
                <a:ea typeface="Calibri"/>
              </a:rPr>
              <a:t>77 % </a:t>
            </a:r>
            <a:r>
              <a:rPr b="0" lang="en-US" sz="2600" spc="-1" strike="noStrike">
                <a:solidFill>
                  <a:srgbClr val="0070c0"/>
                </a:solidFill>
                <a:latin typeface="Calibri"/>
                <a:ea typeface="Calibri"/>
              </a:rPr>
              <a:t>des professionnels de la formation et du développement indiquent que l'apprentissage personnalisé est essentiel à l'engagement des employés, mais </a:t>
            </a:r>
            <a:r>
              <a:rPr b="0" lang="en-US" sz="2600" spc="-1" strike="noStrike">
                <a:solidFill>
                  <a:srgbClr val="ffc000"/>
                </a:solidFill>
                <a:latin typeface="Calibri"/>
                <a:ea typeface="Calibri"/>
              </a:rPr>
              <a:t>46 % d'entre eux </a:t>
            </a:r>
            <a:r>
              <a:rPr b="0" lang="en-US" sz="2600" spc="-1" strike="noStrike">
                <a:solidFill>
                  <a:srgbClr val="0070c0"/>
                </a:solidFill>
                <a:latin typeface="Calibri"/>
                <a:ea typeface="Calibri"/>
              </a:rPr>
              <a:t>déclarent que la </a:t>
            </a:r>
            <a:r>
              <a:rPr b="1" lang="en-US" sz="2600" spc="-1" strike="noStrike">
                <a:solidFill>
                  <a:srgbClr val="ffc000"/>
                </a:solidFill>
                <a:latin typeface="Calibri"/>
                <a:ea typeface="Calibri"/>
              </a:rPr>
              <a:t>mise en place d'une analyse de données efficace </a:t>
            </a:r>
            <a:r>
              <a:rPr b="0" lang="en-US" sz="2600" spc="-1" strike="noStrike">
                <a:solidFill>
                  <a:srgbClr val="0070c0"/>
                </a:solidFill>
                <a:latin typeface="Calibri"/>
                <a:ea typeface="Calibri"/>
              </a:rPr>
              <a:t>constitue un obstacle important à l'adoption d'une telle approche. (Brightwave 2023).</a:t>
            </a:r>
            <a:endParaRPr b="0" lang="en-US" sz="2600" spc="-1" strike="noStrike">
              <a:solidFill>
                <a:srgbClr val="000000"/>
              </a:solidFill>
              <a:latin typeface="Arial"/>
            </a:endParaRPr>
          </a:p>
        </p:txBody>
      </p:sp>
      <p:pic>
        <p:nvPicPr>
          <p:cNvPr id="280" name="Picture 1" descr=""/>
          <p:cNvPicPr/>
          <p:nvPr/>
        </p:nvPicPr>
        <p:blipFill>
          <a:blip r:embed="rId2"/>
          <a:stretch/>
        </p:blipFill>
        <p:spPr>
          <a:xfrm>
            <a:off x="0" y="1485360"/>
            <a:ext cx="1744560" cy="1380960"/>
          </a:xfrm>
          <a:prstGeom prst="rect">
            <a:avLst/>
          </a:prstGeom>
          <a:ln w="0">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0">
                                  <p:stCondLst>
                                    <p:cond delay="0"/>
                                  </p:stCondLst>
                                  <p:childTnLst>
                                    <p:set>
                                      <p:cBhvr>
                                        <p:cTn id="20" dur="1" fill="hold">
                                          <p:stCondLst>
                                            <p:cond delay="0"/>
                                          </p:stCondLst>
                                        </p:cTn>
                                        <p:tgtEl>
                                          <p:spTgt spid="276">
                                            <p:txEl>
                                              <p:pRg st="0" end="0"/>
                                            </p:txEl>
                                          </p:spTgt>
                                        </p:tgtEl>
                                        <p:attrNameLst>
                                          <p:attrName>style.visibility</p:attrName>
                                        </p:attrNameLst>
                                      </p:cBhvr>
                                      <p:to>
                                        <p:strVal val="visible"/>
                                      </p:to>
                                    </p:set>
                                    <p:animEffect filter="fade" transition="in">
                                      <p:cBhvr additive="repl">
                                        <p:cTn id="21" dur="1000"/>
                                        <p:tgtEl>
                                          <p:spTgt spid="27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2. Création de contenu intelligent</a:t>
            </a:r>
            <a:endParaRPr b="0" lang="en-US" sz="3500" spc="-1" strike="noStrike">
              <a:solidFill>
                <a:srgbClr val="000000"/>
              </a:solidFill>
              <a:latin typeface="Arial"/>
            </a:endParaRPr>
          </a:p>
        </p:txBody>
      </p:sp>
      <p:sp>
        <p:nvSpPr>
          <p:cNvPr id="282" name="PlaceHolder 2"/>
          <p:cNvSpPr>
            <a:spLocks noGrp="1"/>
          </p:cNvSpPr>
          <p:nvPr>
            <p:ph/>
          </p:nvPr>
        </p:nvSpPr>
        <p:spPr>
          <a:xfrm>
            <a:off x="0" y="3429000"/>
            <a:ext cx="12191040" cy="3583080"/>
          </a:xfrm>
          <a:prstGeom prst="rect">
            <a:avLst/>
          </a:prstGeom>
          <a:solidFill>
            <a:schemeClr val="lt1"/>
          </a:solidFill>
          <a:ln w="0">
            <a:noFill/>
          </a:ln>
        </p:spPr>
        <p:txBody>
          <a:bodyPr lIns="91440" rIns="91440" tIns="45720" bIns="45720" anchor="t">
            <a:normAutofit fontScale="83888"/>
          </a:bodyPr>
          <a:p>
            <a:pPr marL="401760" indent="-401760">
              <a:lnSpc>
                <a:spcPct val="100000"/>
              </a:lnSpc>
              <a:buClr>
                <a:srgbClr val="0070c0"/>
              </a:buClr>
              <a:buFont typeface="Noto Sans Symbols"/>
              <a:buChar char="▪"/>
            </a:pPr>
            <a:r>
              <a:rPr b="0" lang="en-US" sz="2600" spc="-1" strike="noStrike">
                <a:solidFill>
                  <a:srgbClr val="0070c0"/>
                </a:solidFill>
                <a:latin typeface="Calibri"/>
                <a:ea typeface="Calibri"/>
              </a:rPr>
              <a:t>L'IA aide les professionnels de la formation et du développement à </a:t>
            </a:r>
            <a:r>
              <a:rPr b="0" lang="en-US" sz="2600" spc="-1" strike="noStrike">
                <a:solidFill>
                  <a:srgbClr val="ffc000"/>
                </a:solidFill>
                <a:latin typeface="Calibri"/>
                <a:ea typeface="Calibri"/>
              </a:rPr>
              <a:t>créer et à conserver des </a:t>
            </a:r>
            <a:r>
              <a:rPr b="0" lang="en-US" sz="2600" spc="-1" strike="noStrike">
                <a:solidFill>
                  <a:srgbClr val="0070c0"/>
                </a:solidFill>
                <a:latin typeface="Calibri"/>
                <a:ea typeface="Calibri"/>
              </a:rPr>
              <a:t>contenus de formation. </a:t>
            </a:r>
            <a:endParaRPr b="0" lang="en-US" sz="2600" spc="-1" strike="noStrike">
              <a:solidFill>
                <a:srgbClr val="000000"/>
              </a:solidFill>
              <a:latin typeface="Arial"/>
            </a:endParaRPr>
          </a:p>
          <a:p>
            <a:pPr indent="0">
              <a:lnSpc>
                <a:spcPct val="100000"/>
              </a:lnSpc>
              <a:buNone/>
              <a:tabLst>
                <a:tab algn="l" pos="0"/>
              </a:tabLst>
            </a:pP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2600" spc="-1" strike="noStrike">
                <a:solidFill>
                  <a:srgbClr val="0070c0"/>
                </a:solidFill>
                <a:latin typeface="Calibri"/>
                <a:ea typeface="Calibri"/>
              </a:rPr>
              <a:t>Les algorithmes de traitement du langage naturel (NLP) peuvent </a:t>
            </a:r>
            <a:r>
              <a:rPr b="0" lang="en-US" sz="2600" spc="-1" strike="noStrike">
                <a:solidFill>
                  <a:srgbClr val="ffc000"/>
                </a:solidFill>
                <a:latin typeface="Calibri"/>
                <a:ea typeface="Calibri"/>
              </a:rPr>
              <a:t>automatiser la conversion </a:t>
            </a:r>
            <a:r>
              <a:rPr b="0" lang="en-US" sz="2600" spc="-1" strike="noStrike">
                <a:solidFill>
                  <a:srgbClr val="0070c0"/>
                </a:solidFill>
                <a:latin typeface="Calibri"/>
                <a:ea typeface="Calibri"/>
              </a:rPr>
              <a:t>des supports de formation existants en formats numériques. </a:t>
            </a:r>
            <a:endParaRPr b="0" lang="en-US" sz="2600" spc="-1" strike="noStrike">
              <a:solidFill>
                <a:srgbClr val="000000"/>
              </a:solidFill>
              <a:latin typeface="Arial"/>
            </a:endParaRPr>
          </a:p>
          <a:p>
            <a:pPr indent="0">
              <a:lnSpc>
                <a:spcPct val="100000"/>
              </a:lnSpc>
              <a:spcBef>
                <a:spcPts val="1100"/>
              </a:spcBef>
              <a:buNone/>
              <a:tabLst>
                <a:tab algn="l" pos="0"/>
              </a:tabLst>
            </a:pP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2600" spc="-1" strike="noStrike">
                <a:solidFill>
                  <a:srgbClr val="0070c0"/>
                </a:solidFill>
                <a:latin typeface="Calibri"/>
                <a:ea typeface="Calibri"/>
              </a:rPr>
              <a:t>Les outils de génération de contenu alimentés par l'IA peuvent également aider à </a:t>
            </a:r>
            <a:r>
              <a:rPr b="0" lang="en-US" sz="2600" spc="-1" strike="noStrike">
                <a:solidFill>
                  <a:srgbClr val="ffc000"/>
                </a:solidFill>
                <a:latin typeface="Calibri"/>
                <a:ea typeface="Calibri"/>
              </a:rPr>
              <a:t>créer des modules interactifs</a:t>
            </a:r>
            <a:r>
              <a:rPr b="0" lang="en-US" sz="2600" spc="-1" strike="noStrike">
                <a:solidFill>
                  <a:srgbClr val="0070c0"/>
                </a:solidFill>
                <a:latin typeface="Calibri"/>
                <a:ea typeface="Calibri"/>
              </a:rPr>
              <a:t>, des simulations ou des expériences de réalité virtuelle, permettant un apprentissage engageant et efficace.</a:t>
            </a:r>
            <a:endParaRPr b="0" lang="en-US" sz="2600" spc="-1" strike="noStrike">
              <a:solidFill>
                <a:srgbClr val="000000"/>
              </a:solidFill>
              <a:latin typeface="Arial"/>
            </a:endParaRPr>
          </a:p>
        </p:txBody>
      </p:sp>
      <p:pic>
        <p:nvPicPr>
          <p:cNvPr id="283" name="Google Shape;517;p13"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
        <p:nvSpPr>
          <p:cNvPr id="284" name="Google Shape;518;p13"/>
          <p:cNvSpPr/>
          <p:nvPr/>
        </p:nvSpPr>
        <p:spPr>
          <a:xfrm>
            <a:off x="1927440" y="1485360"/>
            <a:ext cx="10263600" cy="1319760"/>
          </a:xfrm>
          <a:prstGeom prst="rect">
            <a:avLst/>
          </a:prstGeom>
          <a:noFill/>
          <a:ln w="38160">
            <a:noFill/>
          </a:ln>
        </p:spPr>
        <p:style>
          <a:lnRef idx="0"/>
          <a:fillRef idx="0"/>
          <a:effectRef idx="0"/>
          <a:fontRef idx="minor"/>
        </p:style>
        <p:txBody>
          <a:bodyPr lIns="90000" rIns="90000" tIns="45000" bIns="45000" anchor="t">
            <a:normAutofit/>
          </a:bodyPr>
          <a:p>
            <a:pPr>
              <a:lnSpc>
                <a:spcPct val="100000"/>
              </a:lnSpc>
              <a:tabLst>
                <a:tab algn="l" pos="0"/>
              </a:tabLst>
            </a:pPr>
            <a:r>
              <a:rPr b="0" lang="en-US" sz="2600" spc="-1" strike="noStrike">
                <a:solidFill>
                  <a:srgbClr val="0070c0"/>
                </a:solidFill>
                <a:latin typeface="Calibri"/>
                <a:ea typeface="Calibri"/>
              </a:rPr>
              <a:t>La décomposition de l'apprentissage en 2 ou 3 minutes permet de retenir jusqu'à </a:t>
            </a:r>
            <a:r>
              <a:rPr b="0" lang="en-US" sz="2600" spc="-1" strike="noStrike">
                <a:solidFill>
                  <a:srgbClr val="ffc000"/>
                </a:solidFill>
                <a:latin typeface="Calibri"/>
                <a:ea typeface="Calibri"/>
              </a:rPr>
              <a:t>80 % des </a:t>
            </a:r>
            <a:r>
              <a:rPr b="0" lang="en-US" sz="2600" spc="-1" strike="noStrike">
                <a:solidFill>
                  <a:srgbClr val="0070c0"/>
                </a:solidFill>
                <a:latin typeface="Calibri"/>
                <a:ea typeface="Calibri"/>
              </a:rPr>
              <a:t>connaissances, mais le temps et les efforts nécessaires à la création de tels supports d'apprentissage sont décourageants. </a:t>
            </a:r>
            <a:endParaRPr b="0" lang="en-US" sz="2600" spc="-1" strike="noStrike">
              <a:solidFill>
                <a:srgbClr val="000000"/>
              </a:solidFill>
              <a:latin typeface="Arial"/>
            </a:endParaRPr>
          </a:p>
        </p:txBody>
      </p:sp>
      <p:pic>
        <p:nvPicPr>
          <p:cNvPr id="285" name="Picture 1" descr=""/>
          <p:cNvPicPr/>
          <p:nvPr/>
        </p:nvPicPr>
        <p:blipFill>
          <a:blip r:embed="rId2"/>
          <a:stretch/>
        </p:blipFill>
        <p:spPr>
          <a:xfrm>
            <a:off x="0" y="1485360"/>
            <a:ext cx="1744560" cy="1380960"/>
          </a:xfrm>
          <a:prstGeom prst="rect">
            <a:avLst/>
          </a:prstGeom>
          <a:ln w="0">
            <a:noFill/>
          </a:ln>
        </p:spPr>
      </p:pic>
    </p:spTree>
  </p:cSld>
  <mc:AlternateContent>
    <mc:Choice Requires="p14">
      <p:transition spd="slow" p14:dur="2000"/>
    </mc:Choice>
    <mc:Fallback>
      <p:transition spd="slow"/>
    </mc:Fallback>
  </mc:AlternateContent>
  <p:timing>
    <p:tnLst>
      <p:par>
        <p:cTn id="22" dur="indefinite" restart="never" nodeType="tmRoot">
          <p:childTnLst>
            <p:seq>
              <p:cTn id="23" dur="indefinite" nodeType="mainSeq">
                <p:childTnLst>
                  <p:par>
                    <p:cTn id="24" fill="hold">
                      <p:stCondLst>
                        <p:cond delay="indefinite"/>
                      </p:stCondLst>
                      <p:childTnLst>
                        <p:par>
                          <p:cTn id="25" fill="hold">
                            <p:stCondLst>
                              <p:cond delay="0"/>
                            </p:stCondLst>
                            <p:childTnLst>
                              <p:par>
                                <p:cTn id="26" nodeType="clickEffect" fill="hold" presetClass="entr" presetID="10">
                                  <p:stCondLst>
                                    <p:cond delay="0"/>
                                  </p:stCondLst>
                                  <p:childTnLst>
                                    <p:set>
                                      <p:cBhvr>
                                        <p:cTn id="27" dur="1" fill="hold">
                                          <p:stCondLst>
                                            <p:cond delay="0"/>
                                          </p:stCondLst>
                                        </p:cTn>
                                        <p:tgtEl>
                                          <p:spTgt spid="281">
                                            <p:txEl>
                                              <p:pRg st="0" end="0"/>
                                            </p:txEl>
                                          </p:spTgt>
                                        </p:tgtEl>
                                        <p:attrNameLst>
                                          <p:attrName>style.visibility</p:attrName>
                                        </p:attrNameLst>
                                      </p:cBhvr>
                                      <p:to>
                                        <p:strVal val="visible"/>
                                      </p:to>
                                    </p:set>
                                    <p:animEffect filter="fade" transition="in">
                                      <p:cBhvr additive="repl">
                                        <p:cTn id="28" dur="1000"/>
                                        <p:tgtEl>
                                          <p:spTgt spid="28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3. Soutien personnalisé</a:t>
            </a:r>
            <a:endParaRPr b="0" lang="en-US" sz="3500" spc="-1" strike="noStrike">
              <a:solidFill>
                <a:srgbClr val="000000"/>
              </a:solidFill>
              <a:latin typeface="Arial"/>
            </a:endParaRPr>
          </a:p>
        </p:txBody>
      </p:sp>
      <p:sp>
        <p:nvSpPr>
          <p:cNvPr id="287" name="PlaceHolder 2"/>
          <p:cNvSpPr>
            <a:spLocks noGrp="1"/>
          </p:cNvSpPr>
          <p:nvPr>
            <p:ph/>
          </p:nvPr>
        </p:nvSpPr>
        <p:spPr>
          <a:xfrm>
            <a:off x="0" y="3429000"/>
            <a:ext cx="12191040" cy="4397400"/>
          </a:xfrm>
          <a:prstGeom prst="rect">
            <a:avLst/>
          </a:prstGeom>
          <a:solidFill>
            <a:schemeClr val="lt1"/>
          </a:solidFill>
          <a:ln w="0">
            <a:noFill/>
          </a:ln>
        </p:spPr>
        <p:txBody>
          <a:bodyPr lIns="91440" rIns="91440" tIns="45720" bIns="45720" anchor="t">
            <a:normAutofit/>
          </a:bodyPr>
          <a:p>
            <a:pPr marL="401760" indent="-401760">
              <a:lnSpc>
                <a:spcPct val="100000"/>
              </a:lnSpc>
              <a:buClr>
                <a:srgbClr val="0070c0"/>
              </a:buClr>
              <a:buFont typeface="Noto Sans Symbols"/>
              <a:buChar char="▪"/>
            </a:pPr>
            <a:r>
              <a:rPr b="0" lang="en-US" sz="2800" spc="-1" strike="noStrike">
                <a:solidFill>
                  <a:srgbClr val="0070c0"/>
                </a:solidFill>
                <a:latin typeface="Calibri"/>
                <a:ea typeface="Calibri"/>
              </a:rPr>
              <a:t>L'IA peut comprendre le langage naturel, la voix et le texte pour accomplir des tâches pour l'utilisateur final.</a:t>
            </a:r>
            <a:endParaRPr b="0" lang="en-US" sz="28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2800" spc="-1" strike="noStrike">
                <a:solidFill>
                  <a:srgbClr val="0070c0"/>
                </a:solidFill>
                <a:latin typeface="Calibri"/>
                <a:ea typeface="Calibri"/>
              </a:rPr>
              <a:t>Répondre aux questions, simuler des scénarios et fournir un </a:t>
            </a:r>
            <a:r>
              <a:rPr b="0" lang="en-US" sz="2800" spc="-1" strike="noStrike">
                <a:solidFill>
                  <a:srgbClr val="ffc000"/>
                </a:solidFill>
                <a:latin typeface="Calibri"/>
                <a:ea typeface="Calibri"/>
              </a:rPr>
              <a:t>coaching personnalisé</a:t>
            </a:r>
            <a:endParaRPr b="0" lang="en-US" sz="2800" spc="-1" strike="noStrike">
              <a:solidFill>
                <a:srgbClr val="000000"/>
              </a:solidFill>
              <a:latin typeface="Arial"/>
            </a:endParaRPr>
          </a:p>
          <a:p>
            <a:pPr indent="0">
              <a:lnSpc>
                <a:spcPct val="100000"/>
              </a:lnSpc>
              <a:spcBef>
                <a:spcPts val="1100"/>
              </a:spcBef>
              <a:buNone/>
              <a:tabLst>
                <a:tab algn="l" pos="0"/>
              </a:tabLst>
            </a:pPr>
            <a:endParaRPr b="0" lang="en-US" sz="28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2800" spc="-1" strike="noStrike">
                <a:solidFill>
                  <a:srgbClr val="0070c0"/>
                </a:solidFill>
                <a:latin typeface="Calibri"/>
                <a:ea typeface="Calibri"/>
              </a:rPr>
              <a:t>Soutenir les apprenants à chaque étape de leur parcours, en </a:t>
            </a:r>
            <a:r>
              <a:rPr b="0" lang="en-US" sz="2800" spc="-1" strike="noStrike">
                <a:solidFill>
                  <a:srgbClr val="ffc000"/>
                </a:solidFill>
                <a:latin typeface="Calibri"/>
                <a:ea typeface="Calibri"/>
              </a:rPr>
              <a:t>améliorant l'</a:t>
            </a:r>
            <a:r>
              <a:rPr b="0" lang="en-US" sz="2800" spc="-1" strike="noStrike">
                <a:solidFill>
                  <a:srgbClr val="0070c0"/>
                </a:solidFill>
                <a:latin typeface="Calibri"/>
                <a:ea typeface="Calibri"/>
              </a:rPr>
              <a:t>expérience de formation et en augmentant les taux d'achèvement.</a:t>
            </a:r>
            <a:endParaRPr b="0" lang="en-US" sz="2800" spc="-1" strike="noStrike">
              <a:solidFill>
                <a:srgbClr val="000000"/>
              </a:solidFill>
              <a:latin typeface="Arial"/>
            </a:endParaRPr>
          </a:p>
        </p:txBody>
      </p:sp>
      <p:pic>
        <p:nvPicPr>
          <p:cNvPr id="288" name="Google Shape;530;p14"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13320"/>
            <a:ext cx="1563480" cy="699120"/>
          </a:xfrm>
          <a:prstGeom prst="rect">
            <a:avLst/>
          </a:prstGeom>
          <a:ln w="0">
            <a:noFill/>
          </a:ln>
        </p:spPr>
      </p:pic>
      <p:sp>
        <p:nvSpPr>
          <p:cNvPr id="289" name="Google Shape;531;p14"/>
          <p:cNvSpPr/>
          <p:nvPr/>
        </p:nvSpPr>
        <p:spPr>
          <a:xfrm>
            <a:off x="3081600" y="1682640"/>
            <a:ext cx="9109440" cy="986400"/>
          </a:xfrm>
          <a:prstGeom prst="rect">
            <a:avLst/>
          </a:prstGeom>
          <a:noFill/>
          <a:ln w="38160">
            <a:noFill/>
          </a:ln>
        </p:spPr>
        <p:style>
          <a:lnRef idx="0"/>
          <a:fillRef idx="0"/>
          <a:effectRef idx="0"/>
          <a:fontRef idx="minor"/>
        </p:style>
        <p:txBody>
          <a:bodyPr lIns="90000" rIns="90000" tIns="45000" bIns="45000" anchor="t">
            <a:normAutofit fontScale="93333" lnSpcReduction="20000"/>
          </a:bodyPr>
          <a:p>
            <a:pPr>
              <a:lnSpc>
                <a:spcPct val="100000"/>
              </a:lnSpc>
              <a:tabLst>
                <a:tab algn="l" pos="0"/>
              </a:tabLst>
            </a:pPr>
            <a:r>
              <a:rPr b="0" lang="en-US" sz="2600" spc="-1" strike="noStrike">
                <a:solidFill>
                  <a:srgbClr val="0070c0"/>
                </a:solidFill>
                <a:latin typeface="Calibri"/>
                <a:ea typeface="Calibri"/>
              </a:rPr>
              <a:t>Il est de plus en plus difficile de dispenser une formation lorsqu'un </a:t>
            </a:r>
            <a:r>
              <a:rPr b="1" lang="en-US" sz="2600" spc="-1" strike="noStrike">
                <a:solidFill>
                  <a:srgbClr val="ffc000"/>
                </a:solidFill>
                <a:latin typeface="Calibri"/>
                <a:ea typeface="Calibri"/>
              </a:rPr>
              <a:t>soutien et un accompagnement personnels et continus </a:t>
            </a:r>
            <a:r>
              <a:rPr b="0" lang="en-US" sz="2600" spc="-1" strike="noStrike">
                <a:solidFill>
                  <a:srgbClr val="0070c0"/>
                </a:solidFill>
                <a:latin typeface="Calibri"/>
                <a:ea typeface="Calibri"/>
              </a:rPr>
              <a:t>sont nécessaires.</a:t>
            </a:r>
            <a:endParaRPr b="0" lang="en-US" sz="2600" spc="-1" strike="noStrike">
              <a:solidFill>
                <a:srgbClr val="000000"/>
              </a:solidFill>
              <a:latin typeface="Arial"/>
            </a:endParaRPr>
          </a:p>
        </p:txBody>
      </p:sp>
      <p:pic>
        <p:nvPicPr>
          <p:cNvPr id="290" name="Picture 4" descr=""/>
          <p:cNvPicPr/>
          <p:nvPr/>
        </p:nvPicPr>
        <p:blipFill>
          <a:blip r:embed="rId2"/>
          <a:stretch/>
        </p:blipFill>
        <p:spPr>
          <a:xfrm>
            <a:off x="979200" y="1485360"/>
            <a:ext cx="1863360" cy="1380960"/>
          </a:xfrm>
          <a:prstGeom prst="rect">
            <a:avLst/>
          </a:prstGeom>
          <a:ln w="0">
            <a:noFill/>
          </a:ln>
        </p:spPr>
      </p:pic>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0">
                                  <p:stCondLst>
                                    <p:cond delay="0"/>
                                  </p:stCondLst>
                                  <p:childTnLst>
                                    <p:set>
                                      <p:cBhvr>
                                        <p:cTn id="34" dur="1" fill="hold">
                                          <p:stCondLst>
                                            <p:cond delay="0"/>
                                          </p:stCondLst>
                                        </p:cTn>
                                        <p:tgtEl>
                                          <p:spTgt spid="286">
                                            <p:txEl>
                                              <p:pRg st="0" end="0"/>
                                            </p:txEl>
                                          </p:spTgt>
                                        </p:tgtEl>
                                        <p:attrNameLst>
                                          <p:attrName>style.visibility</p:attrName>
                                        </p:attrNameLst>
                                      </p:cBhvr>
                                      <p:to>
                                        <p:strVal val="visible"/>
                                      </p:to>
                                    </p:set>
                                    <p:animEffect filter="fade" transition="in">
                                      <p:cBhvr additive="repl">
                                        <p:cTn id="35" dur="1000"/>
                                        <p:tgtEl>
                                          <p:spTgt spid="286">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fontScale="71666"/>
          </a:bodyPr>
          <a:p>
            <a:pPr marL="401760" indent="0">
              <a:lnSpc>
                <a:spcPct val="100000"/>
              </a:lnSpc>
              <a:buNone/>
              <a:tabLst>
                <a:tab algn="l" pos="0"/>
              </a:tabLst>
            </a:pPr>
            <a:r>
              <a:rPr b="0" lang="en-US" sz="3500" spc="-1" strike="noStrike">
                <a:solidFill>
                  <a:schemeClr val="lt1"/>
                </a:solidFill>
                <a:latin typeface="Calibri"/>
                <a:ea typeface="Calibri"/>
              </a:rPr>
              <a:t>4. Amélioration et requalification des compétences des employés</a:t>
            </a:r>
            <a:endParaRPr b="0" lang="en-US" sz="3500" spc="-1" strike="noStrike">
              <a:solidFill>
                <a:srgbClr val="000000"/>
              </a:solidFill>
              <a:latin typeface="Arial"/>
            </a:endParaRPr>
          </a:p>
        </p:txBody>
      </p:sp>
      <p:sp>
        <p:nvSpPr>
          <p:cNvPr id="292" name="PlaceHolder 2"/>
          <p:cNvSpPr>
            <a:spLocks noGrp="1"/>
          </p:cNvSpPr>
          <p:nvPr>
            <p:ph/>
          </p:nvPr>
        </p:nvSpPr>
        <p:spPr>
          <a:xfrm>
            <a:off x="0" y="3429000"/>
            <a:ext cx="12191040" cy="4089240"/>
          </a:xfrm>
          <a:prstGeom prst="rect">
            <a:avLst/>
          </a:prstGeom>
          <a:solidFill>
            <a:schemeClr val="lt1"/>
          </a:solidFill>
          <a:ln w="0">
            <a:noFill/>
          </a:ln>
        </p:spPr>
        <p:txBody>
          <a:bodyPr lIns="91440" rIns="91440" tIns="45720" bIns="45720" anchor="t">
            <a:normAutofit/>
          </a:bodyPr>
          <a:p>
            <a:pPr marL="401760" indent="-401760">
              <a:lnSpc>
                <a:spcPct val="100000"/>
              </a:lnSpc>
              <a:buClr>
                <a:srgbClr val="0070c0"/>
              </a:buClr>
              <a:buFont typeface="Noto Sans Symbols"/>
              <a:buChar char="▪"/>
            </a:pPr>
            <a:r>
              <a:rPr b="0" lang="en-US" sz="2700" spc="-1" strike="noStrike">
                <a:solidFill>
                  <a:srgbClr val="0070c0"/>
                </a:solidFill>
                <a:latin typeface="Calibri"/>
                <a:ea typeface="Calibri"/>
              </a:rPr>
              <a:t>L'IA identifie les nouveaux besoins en matière de compétences et </a:t>
            </a:r>
            <a:r>
              <a:rPr b="1" lang="en-US" sz="2700" spc="-1" strike="noStrike">
                <a:solidFill>
                  <a:srgbClr val="ffc000"/>
                </a:solidFill>
                <a:latin typeface="Calibri"/>
                <a:ea typeface="Calibri"/>
              </a:rPr>
              <a:t>conçoit des programmes d'amélioration et de renouvellement des compétences. </a:t>
            </a:r>
            <a:endParaRPr b="0" lang="en-US" sz="27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2800" spc="-1" strike="noStrike">
                <a:solidFill>
                  <a:srgbClr val="0070c0"/>
                </a:solidFill>
                <a:latin typeface="Calibri"/>
                <a:ea typeface="Calibri"/>
              </a:rPr>
              <a:t>L'IA peut </a:t>
            </a:r>
            <a:r>
              <a:rPr b="1" lang="en-US" sz="2800" spc="-1" strike="noStrike">
                <a:solidFill>
                  <a:srgbClr val="ffc000"/>
                </a:solidFill>
                <a:latin typeface="Calibri"/>
                <a:ea typeface="Calibri"/>
              </a:rPr>
              <a:t>effectuer des évaluations de compétences </a:t>
            </a:r>
            <a:r>
              <a:rPr b="0" lang="en-US" sz="2800" spc="-1" strike="noStrike">
                <a:solidFill>
                  <a:srgbClr val="0070c0"/>
                </a:solidFill>
                <a:latin typeface="Calibri"/>
                <a:ea typeface="Calibri"/>
              </a:rPr>
              <a:t>basées sur les performances des employés</a:t>
            </a:r>
            <a:endParaRPr b="0" lang="en-US" sz="2800" spc="-1" strike="noStrike">
              <a:solidFill>
                <a:srgbClr val="000000"/>
              </a:solidFill>
              <a:latin typeface="Arial"/>
            </a:endParaRPr>
          </a:p>
          <a:p>
            <a:pPr indent="0">
              <a:lnSpc>
                <a:spcPct val="100000"/>
              </a:lnSpc>
              <a:spcBef>
                <a:spcPts val="1100"/>
              </a:spcBef>
              <a:buNone/>
              <a:tabLst>
                <a:tab algn="l" pos="0"/>
              </a:tabLst>
            </a:pPr>
            <a:endParaRPr b="0" lang="en-US" sz="28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2800" spc="-1" strike="noStrike">
                <a:solidFill>
                  <a:srgbClr val="0070c0"/>
                </a:solidFill>
                <a:latin typeface="Calibri"/>
                <a:ea typeface="Calibri"/>
              </a:rPr>
              <a:t>Les plateformes alimentées par l'IA peuvent </a:t>
            </a:r>
            <a:r>
              <a:rPr b="1" lang="en-US" sz="2800" spc="-1" strike="noStrike">
                <a:solidFill>
                  <a:srgbClr val="ffc000"/>
                </a:solidFill>
                <a:latin typeface="Calibri"/>
                <a:ea typeface="Calibri"/>
              </a:rPr>
              <a:t>recommander des cours </a:t>
            </a:r>
            <a:r>
              <a:rPr b="0" lang="en-US" sz="2800" spc="-1" strike="noStrike">
                <a:solidFill>
                  <a:srgbClr val="0070c0"/>
                </a:solidFill>
                <a:latin typeface="Calibri"/>
                <a:ea typeface="Calibri"/>
              </a:rPr>
              <a:t>ou des parcours d'apprentissage </a:t>
            </a:r>
            <a:r>
              <a:rPr b="1" lang="en-US" sz="2800" spc="-1" strike="noStrike">
                <a:solidFill>
                  <a:srgbClr val="ffc000"/>
                </a:solidFill>
                <a:latin typeface="Calibri"/>
                <a:ea typeface="Calibri"/>
              </a:rPr>
              <a:t>pertinents. </a:t>
            </a:r>
            <a:endParaRPr b="0" lang="en-US" sz="2800" spc="-1" strike="noStrike">
              <a:solidFill>
                <a:srgbClr val="000000"/>
              </a:solidFill>
              <a:latin typeface="Arial"/>
            </a:endParaRPr>
          </a:p>
        </p:txBody>
      </p:sp>
      <p:pic>
        <p:nvPicPr>
          <p:cNvPr id="293" name="Google Shape;543;p15"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
        <p:nvSpPr>
          <p:cNvPr id="294" name="Google Shape;544;p15"/>
          <p:cNvSpPr/>
          <p:nvPr/>
        </p:nvSpPr>
        <p:spPr>
          <a:xfrm>
            <a:off x="1960200" y="1694520"/>
            <a:ext cx="10523520" cy="986400"/>
          </a:xfrm>
          <a:prstGeom prst="rect">
            <a:avLst/>
          </a:prstGeom>
          <a:noFill/>
          <a:ln w="38160">
            <a:noFill/>
          </a:ln>
        </p:spPr>
        <p:style>
          <a:lnRef idx="0"/>
          <a:fillRef idx="0"/>
          <a:effectRef idx="0"/>
          <a:fontRef idx="minor"/>
        </p:style>
        <p:txBody>
          <a:bodyPr lIns="90000" rIns="90000" tIns="45000" bIns="45000" anchor="t">
            <a:normAutofit fontScale="81111" lnSpcReduction="10000"/>
          </a:bodyPr>
          <a:p>
            <a:pPr>
              <a:lnSpc>
                <a:spcPct val="100000"/>
              </a:lnSpc>
              <a:tabLst>
                <a:tab algn="l" pos="0"/>
              </a:tabLst>
            </a:pPr>
            <a:r>
              <a:rPr b="0" lang="en-US" sz="2600" spc="-1" strike="noStrike">
                <a:solidFill>
                  <a:srgbClr val="0070c0"/>
                </a:solidFill>
                <a:latin typeface="Calibri"/>
                <a:ea typeface="Calibri"/>
              </a:rPr>
              <a:t>50% des professionnels de la formation et du développement déclarent que l'écart de compétences dans leur organisation se creuse et qu'une </a:t>
            </a:r>
            <a:r>
              <a:rPr b="1" lang="en-US" sz="2600" spc="-1" strike="noStrike">
                <a:solidFill>
                  <a:srgbClr val="ffc000"/>
                </a:solidFill>
                <a:latin typeface="Calibri"/>
                <a:ea typeface="Calibri"/>
              </a:rPr>
              <a:t>analyse de l'écart de compétences </a:t>
            </a:r>
            <a:r>
              <a:rPr b="0" lang="en-US" sz="2600" spc="-1" strike="noStrike">
                <a:solidFill>
                  <a:srgbClr val="0070c0"/>
                </a:solidFill>
                <a:latin typeface="Calibri"/>
                <a:ea typeface="Calibri"/>
              </a:rPr>
              <a:t>peut s'avérer difficile.</a:t>
            </a:r>
            <a:endParaRPr b="0" lang="en-US" sz="2600" spc="-1" strike="noStrike">
              <a:solidFill>
                <a:srgbClr val="000000"/>
              </a:solidFill>
              <a:latin typeface="Arial"/>
            </a:endParaRPr>
          </a:p>
        </p:txBody>
      </p:sp>
      <p:pic>
        <p:nvPicPr>
          <p:cNvPr id="295" name="Picture 1" descr=""/>
          <p:cNvPicPr/>
          <p:nvPr/>
        </p:nvPicPr>
        <p:blipFill>
          <a:blip r:embed="rId2"/>
          <a:stretch/>
        </p:blipFill>
        <p:spPr>
          <a:xfrm>
            <a:off x="0" y="1485360"/>
            <a:ext cx="1744560" cy="1380960"/>
          </a:xfrm>
          <a:prstGeom prst="rect">
            <a:avLst/>
          </a:prstGeom>
          <a:ln w="0">
            <a:noFill/>
          </a:ln>
        </p:spPr>
      </p:pic>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fill="hold">
                      <p:stCondLst>
                        <p:cond delay="indefinite"/>
                      </p:stCondLst>
                      <p:childTnLst>
                        <p:par>
                          <p:cTn id="39" fill="hold">
                            <p:stCondLst>
                              <p:cond delay="0"/>
                            </p:stCondLst>
                            <p:childTnLst>
                              <p:par>
                                <p:cTn id="40" nodeType="clickEffect" fill="hold" presetClass="entr" presetID="10">
                                  <p:stCondLst>
                                    <p:cond delay="0"/>
                                  </p:stCondLst>
                                  <p:childTnLst>
                                    <p:set>
                                      <p:cBhvr>
                                        <p:cTn id="41" dur="1" fill="hold">
                                          <p:stCondLst>
                                            <p:cond delay="0"/>
                                          </p:stCondLst>
                                        </p:cTn>
                                        <p:tgtEl>
                                          <p:spTgt spid="291">
                                            <p:txEl>
                                              <p:pRg st="0" end="0"/>
                                            </p:txEl>
                                          </p:spTgt>
                                        </p:tgtEl>
                                        <p:attrNameLst>
                                          <p:attrName>style.visibility</p:attrName>
                                        </p:attrNameLst>
                                      </p:cBhvr>
                                      <p:to>
                                        <p:strVal val="visible"/>
                                      </p:to>
                                    </p:set>
                                    <p:animEffect filter="fade" transition="in">
                                      <p:cBhvr additive="repl">
                                        <p:cTn id="42" dur="1000"/>
                                        <p:tgtEl>
                                          <p:spTgt spid="29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p:nvPr>
        </p:nvSpPr>
        <p:spPr>
          <a:xfrm>
            <a:off x="1181160" y="1779480"/>
            <a:ext cx="9989640" cy="4281480"/>
          </a:xfrm>
          <a:prstGeom prst="rect">
            <a:avLst/>
          </a:prstGeom>
          <a:noFill/>
          <a:ln w="0">
            <a:noFill/>
          </a:ln>
        </p:spPr>
        <p:txBody>
          <a:bodyPr lIns="91440" rIns="91440" tIns="45720" bIns="45720" anchor="t">
            <a:normAutofit/>
          </a:bodyPr>
          <a:p>
            <a:pPr indent="0">
              <a:spcBef>
                <a:spcPts val="1417"/>
              </a:spcBef>
              <a:buNone/>
            </a:pPr>
            <a:endParaRPr b="0" lang="en-US" sz="1800" spc="-1" strike="noStrike">
              <a:solidFill>
                <a:srgbClr val="000000"/>
              </a:solidFill>
              <a:latin typeface="Arial"/>
            </a:endParaRPr>
          </a:p>
        </p:txBody>
      </p:sp>
      <p:sp>
        <p:nvSpPr>
          <p:cNvPr id="297" name="PlaceHolder 2"/>
          <p:cNvSpPr>
            <a:spLocks noGrp="1"/>
          </p:cNvSpPr>
          <p:nvPr>
            <p:ph/>
          </p:nvPr>
        </p:nvSpPr>
        <p:spPr>
          <a:xfrm>
            <a:off x="0" y="174600"/>
            <a:ext cx="7331400" cy="848160"/>
          </a:xfrm>
          <a:prstGeom prst="rect">
            <a:avLst/>
          </a:prstGeom>
          <a:noFill/>
          <a:ln w="0">
            <a:noFill/>
          </a:ln>
        </p:spPr>
        <p:txBody>
          <a:bodyPr lIns="91440" rIns="91440" tIns="45720" bIns="45720" anchor="t">
            <a:normAutofit fontScale="71666"/>
          </a:bodyPr>
          <a:p>
            <a:pPr marL="457200" indent="0">
              <a:lnSpc>
                <a:spcPct val="100000"/>
              </a:lnSpc>
              <a:spcBef>
                <a:spcPts val="499"/>
              </a:spcBef>
              <a:buNone/>
              <a:tabLst>
                <a:tab algn="l" pos="0"/>
              </a:tabLst>
            </a:pPr>
            <a:r>
              <a:rPr b="0" lang="en-US" sz="3500" spc="-1" strike="noStrike">
                <a:solidFill>
                  <a:schemeClr val="lt1"/>
                </a:solidFill>
                <a:latin typeface="Calibri"/>
                <a:ea typeface="Calibri"/>
              </a:rPr>
              <a:t>Évolution des priorités en matière de formation et de développement au fil du temps</a:t>
            </a:r>
            <a:endParaRPr b="0" lang="en-US" sz="3500" spc="-1" strike="noStrike">
              <a:solidFill>
                <a:srgbClr val="000000"/>
              </a:solidFill>
              <a:latin typeface="Arial"/>
            </a:endParaRPr>
          </a:p>
        </p:txBody>
      </p:sp>
      <p:pic>
        <p:nvPicPr>
          <p:cNvPr id="298" name="Google Shape;552;p54" descr=""/>
          <p:cNvPicPr/>
          <p:nvPr/>
        </p:nvPicPr>
        <p:blipFill>
          <a:blip r:embed="rId1"/>
          <a:stretch/>
        </p:blipFill>
        <p:spPr>
          <a:xfrm>
            <a:off x="0" y="1407600"/>
            <a:ext cx="12191040" cy="61246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p:nvPr>
        </p:nvSpPr>
        <p:spPr>
          <a:xfrm>
            <a:off x="0" y="0"/>
            <a:ext cx="7963200" cy="848160"/>
          </a:xfrm>
          <a:prstGeom prst="rect">
            <a:avLst/>
          </a:prstGeom>
          <a:noFill/>
          <a:ln w="0">
            <a:noFill/>
          </a:ln>
        </p:spPr>
        <p:txBody>
          <a:bodyPr lIns="91440" rIns="91440" tIns="45720" bIns="45720" anchor="t">
            <a:normAutofit fontScale="87222" lnSpcReduction="20000"/>
          </a:bodyPr>
          <a:p>
            <a:pPr marL="401760" indent="0">
              <a:lnSpc>
                <a:spcPct val="100000"/>
              </a:lnSpc>
              <a:buNone/>
              <a:tabLst>
                <a:tab algn="l" pos="0"/>
              </a:tabLst>
            </a:pPr>
            <a:r>
              <a:rPr b="0" lang="en-US" sz="3500" spc="-1" strike="noStrike">
                <a:solidFill>
                  <a:schemeClr val="lt1"/>
                </a:solidFill>
                <a:latin typeface="Arial"/>
                <a:ea typeface="Arial"/>
              </a:rPr>
              <a:t>5. Suivi des performances et de la productivité</a:t>
            </a:r>
            <a:endParaRPr b="0" lang="en-US" sz="3500" spc="-1" strike="noStrike">
              <a:solidFill>
                <a:srgbClr val="000000"/>
              </a:solidFill>
              <a:latin typeface="Arial"/>
            </a:endParaRPr>
          </a:p>
        </p:txBody>
      </p:sp>
      <p:sp>
        <p:nvSpPr>
          <p:cNvPr id="300" name="PlaceHolder 2"/>
          <p:cNvSpPr>
            <a:spLocks noGrp="1"/>
          </p:cNvSpPr>
          <p:nvPr>
            <p:ph/>
          </p:nvPr>
        </p:nvSpPr>
        <p:spPr>
          <a:xfrm>
            <a:off x="5130720" y="1538280"/>
            <a:ext cx="7059960" cy="4469400"/>
          </a:xfrm>
          <a:prstGeom prst="rect">
            <a:avLst/>
          </a:prstGeom>
          <a:solidFill>
            <a:schemeClr val="lt1"/>
          </a:solidFill>
          <a:ln w="0">
            <a:noFill/>
          </a:ln>
        </p:spPr>
        <p:txBody>
          <a:bodyPr lIns="91440" rIns="91440" tIns="45720" bIns="45720" anchor="t">
            <a:normAutofit fontScale="81111"/>
          </a:bodyPr>
          <a:p>
            <a:pPr marL="401760" indent="-401760">
              <a:lnSpc>
                <a:spcPct val="100000"/>
              </a:lnSpc>
              <a:buClr>
                <a:srgbClr val="0070c0"/>
              </a:buClr>
              <a:buFont typeface="Noto Sans Symbols"/>
              <a:buChar char="▪"/>
            </a:pPr>
            <a:r>
              <a:rPr b="0" lang="en-US" sz="3200" spc="-1" strike="noStrike">
                <a:solidFill>
                  <a:srgbClr val="0070c0"/>
                </a:solidFill>
                <a:latin typeface="Calibri"/>
                <a:ea typeface="Calibri"/>
              </a:rPr>
              <a:t>Nous pouvons obtenir des informations précieuses sur l'</a:t>
            </a:r>
            <a:r>
              <a:rPr b="0" lang="en-US" sz="3200" spc="-1" strike="noStrike">
                <a:solidFill>
                  <a:srgbClr val="ffc000"/>
                </a:solidFill>
                <a:latin typeface="Calibri"/>
                <a:ea typeface="Calibri"/>
              </a:rPr>
              <a:t>efficacité des équipes</a:t>
            </a:r>
            <a:r>
              <a:rPr b="0" lang="en-US" sz="3200" spc="-1" strike="noStrike">
                <a:solidFill>
                  <a:srgbClr val="0070c0"/>
                </a:solidFill>
                <a:latin typeface="Calibri"/>
                <a:ea typeface="Calibri"/>
              </a:rPr>
              <a:t>.</a:t>
            </a:r>
            <a:endParaRPr b="0" lang="en-US" sz="3200" spc="-1" strike="noStrike">
              <a:solidFill>
                <a:srgbClr val="000000"/>
              </a:solidFill>
              <a:latin typeface="Arial"/>
            </a:endParaRPr>
          </a:p>
          <a:p>
            <a:pPr indent="0">
              <a:lnSpc>
                <a:spcPct val="100000"/>
              </a:lnSpc>
              <a:buNone/>
              <a:tabLst>
                <a:tab algn="l" pos="0"/>
              </a:tabLst>
            </a:pPr>
            <a:endParaRPr b="0" lang="en-US" sz="32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3200" spc="-1" strike="noStrike">
                <a:solidFill>
                  <a:srgbClr val="0070c0"/>
                </a:solidFill>
                <a:latin typeface="Calibri"/>
                <a:ea typeface="Calibri"/>
              </a:rPr>
              <a:t>développer des interventions de formation </a:t>
            </a:r>
            <a:r>
              <a:rPr b="0" lang="en-US" sz="3200" spc="-1" strike="noStrike">
                <a:solidFill>
                  <a:srgbClr val="ffc000"/>
                </a:solidFill>
                <a:latin typeface="Calibri"/>
                <a:ea typeface="Calibri"/>
              </a:rPr>
              <a:t>ciblées </a:t>
            </a:r>
            <a:r>
              <a:rPr b="0" lang="en-US" sz="3200" spc="-1" strike="noStrike">
                <a:solidFill>
                  <a:srgbClr val="0070c0"/>
                </a:solidFill>
                <a:latin typeface="Calibri"/>
                <a:ea typeface="Calibri"/>
              </a:rPr>
              <a:t>pour améliorer les performances des employés. </a:t>
            </a:r>
            <a:endParaRPr b="0" lang="en-US" sz="3200" spc="-1" strike="noStrike">
              <a:solidFill>
                <a:srgbClr val="000000"/>
              </a:solidFill>
              <a:latin typeface="Arial"/>
            </a:endParaRPr>
          </a:p>
          <a:p>
            <a:pPr indent="0">
              <a:lnSpc>
                <a:spcPct val="100000"/>
              </a:lnSpc>
              <a:spcBef>
                <a:spcPts val="1100"/>
              </a:spcBef>
              <a:buNone/>
              <a:tabLst>
                <a:tab algn="l" pos="0"/>
              </a:tabLst>
            </a:pPr>
            <a:endParaRPr b="0" lang="en-US" sz="3200" spc="-1" strike="noStrike">
              <a:solidFill>
                <a:srgbClr val="000000"/>
              </a:solidFill>
              <a:latin typeface="Arial"/>
            </a:endParaRPr>
          </a:p>
          <a:p>
            <a:pPr marL="401760" indent="-401760">
              <a:lnSpc>
                <a:spcPct val="100000"/>
              </a:lnSpc>
              <a:spcBef>
                <a:spcPts val="1100"/>
              </a:spcBef>
              <a:buClr>
                <a:srgbClr val="0070c0"/>
              </a:buClr>
              <a:buFont typeface="Noto Sans Symbols"/>
              <a:buChar char="▪"/>
              <a:tabLst>
                <a:tab algn="l" pos="0"/>
              </a:tabLst>
            </a:pPr>
            <a:r>
              <a:rPr b="0" lang="en-US" sz="3200" spc="-1" strike="noStrike">
                <a:solidFill>
                  <a:srgbClr val="0070c0"/>
                </a:solidFill>
                <a:latin typeface="Calibri"/>
                <a:ea typeface="Calibri"/>
              </a:rPr>
              <a:t>Cette approche fondée sur les données permet d'</a:t>
            </a:r>
            <a:r>
              <a:rPr b="1" lang="en-US" sz="3200" spc="-1" strike="noStrike">
                <a:solidFill>
                  <a:srgbClr val="ffc000"/>
                </a:solidFill>
                <a:latin typeface="Calibri"/>
                <a:ea typeface="Calibri"/>
              </a:rPr>
              <a:t>optimiser la productivité et de stimuler la rentabilité</a:t>
            </a:r>
            <a:r>
              <a:rPr b="0" lang="en-US" sz="3200" spc="-1" strike="noStrike">
                <a:solidFill>
                  <a:srgbClr val="ff0000"/>
                </a:solidFill>
                <a:latin typeface="Calibri"/>
                <a:ea typeface="Calibri"/>
              </a:rPr>
              <a:t>.</a:t>
            </a:r>
            <a:endParaRPr b="0" lang="en-US" sz="3200" spc="-1" strike="noStrike">
              <a:solidFill>
                <a:srgbClr val="000000"/>
              </a:solidFill>
              <a:latin typeface="Arial"/>
            </a:endParaRPr>
          </a:p>
        </p:txBody>
      </p:sp>
      <p:pic>
        <p:nvPicPr>
          <p:cNvPr id="301" name="Google Shape;564;p16" descr=""/>
          <p:cNvPicPr/>
          <p:nvPr/>
        </p:nvPicPr>
        <p:blipFill>
          <a:blip r:embed="rId1"/>
          <a:stretch/>
        </p:blipFill>
        <p:spPr>
          <a:xfrm>
            <a:off x="0" y="1408320"/>
            <a:ext cx="4951800" cy="5448600"/>
          </a:xfrm>
          <a:prstGeom prst="rect">
            <a:avLst/>
          </a:prstGeom>
          <a:ln w="0">
            <a:noFill/>
          </a:ln>
        </p:spPr>
      </p:pic>
      <p:pic>
        <p:nvPicPr>
          <p:cNvPr id="302" name="Picture 2" descr=""/>
          <p:cNvPicPr/>
          <p:nvPr/>
        </p:nvPicPr>
        <p:blipFill>
          <a:blip r:embed="rId2"/>
          <a:srcRect l="28238" t="34000" r="27319" b="40533"/>
          <a:stretch/>
        </p:blipFill>
        <p:spPr>
          <a:xfrm>
            <a:off x="10701360" y="134280"/>
            <a:ext cx="1489680" cy="608400"/>
          </a:xfrm>
          <a:prstGeom prst="rect">
            <a:avLst/>
          </a:prstGeom>
          <a:ln w="0">
            <a:noFill/>
          </a:ln>
        </p:spPr>
      </p:pic>
    </p:spTree>
  </p:cSld>
  <mc:AlternateContent>
    <mc:Choice Requires="p14">
      <p:transition spd="slow" p14:dur="2000"/>
    </mc:Choice>
    <mc:Fallback>
      <p:transition spd="slow"/>
    </mc:Fallback>
  </mc:AlternateContent>
  <p:timing>
    <p:tnLst>
      <p:par>
        <p:cTn id="43" dur="indefinite" restart="never" nodeType="tmRoot">
          <p:childTnLst>
            <p:seq>
              <p:cTn id="44" dur="indefinite" nodeType="mainSeq">
                <p:childTnLst>
                  <p:par>
                    <p:cTn id="45" fill="hold">
                      <p:stCondLst>
                        <p:cond delay="indefinite"/>
                      </p:stCondLst>
                      <p:childTnLst>
                        <p:par>
                          <p:cTn id="46" fill="hold">
                            <p:stCondLst>
                              <p:cond delay="0"/>
                            </p:stCondLst>
                            <p:childTnLst>
                              <p:par>
                                <p:cTn id="47" nodeType="clickEffect" fill="hold" presetClass="entr" presetID="10">
                                  <p:stCondLst>
                                    <p:cond delay="0"/>
                                  </p:stCondLst>
                                  <p:childTnLst>
                                    <p:set>
                                      <p:cBhvr>
                                        <p:cTn id="48" dur="1" fill="hold">
                                          <p:stCondLst>
                                            <p:cond delay="0"/>
                                          </p:stCondLst>
                                        </p:cTn>
                                        <p:tgtEl>
                                          <p:spTgt spid="299">
                                            <p:txEl>
                                              <p:pRg st="0" end="0"/>
                                            </p:txEl>
                                          </p:spTgt>
                                        </p:tgtEl>
                                        <p:attrNameLst>
                                          <p:attrName>style.visibility</p:attrName>
                                        </p:attrNameLst>
                                      </p:cBhvr>
                                      <p:to>
                                        <p:strVal val="visible"/>
                                      </p:to>
                                    </p:set>
                                    <p:animEffect filter="fade" transition="in">
                                      <p:cBhvr additive="repl">
                                        <p:cTn id="49" dur="1000"/>
                                        <p:tgtEl>
                                          <p:spTgt spid="29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p:nvPr>
        </p:nvSpPr>
        <p:spPr>
          <a:xfrm>
            <a:off x="0" y="0"/>
            <a:ext cx="8354160" cy="848160"/>
          </a:xfrm>
          <a:prstGeom prst="rect">
            <a:avLst/>
          </a:prstGeom>
          <a:noFill/>
          <a:ln w="0">
            <a:noFill/>
          </a:ln>
        </p:spPr>
        <p:txBody>
          <a:bodyPr lIns="91440" rIns="91440" tIns="45720" bIns="45720" anchor="t">
            <a:normAutofit fontScale="71666"/>
          </a:bodyPr>
          <a:p>
            <a:pPr indent="0">
              <a:lnSpc>
                <a:spcPct val="100000"/>
              </a:lnSpc>
              <a:spcBef>
                <a:spcPts val="499"/>
              </a:spcBef>
              <a:buNone/>
              <a:tabLst>
                <a:tab algn="l" pos="0"/>
              </a:tabLst>
            </a:pPr>
            <a:r>
              <a:rPr b="1" lang="en-US" sz="3500" spc="-1" strike="noStrike">
                <a:solidFill>
                  <a:schemeClr val="lt1"/>
                </a:solidFill>
                <a:latin typeface="Calibri"/>
                <a:ea typeface="Calibri"/>
              </a:rPr>
              <a:t>QUELS SONT LES OUTILS D'AIDE À LA DÉCISION QUI RÉPONDENT À VOS BESOINS ?</a:t>
            </a:r>
            <a:endParaRPr b="0" lang="en-US" sz="3500" spc="-1" strike="noStrike">
              <a:solidFill>
                <a:srgbClr val="000000"/>
              </a:solidFill>
              <a:latin typeface="Arial"/>
            </a:endParaRPr>
          </a:p>
        </p:txBody>
      </p:sp>
      <p:pic>
        <p:nvPicPr>
          <p:cNvPr id="304" name="Google Shape;637;p59" descr=""/>
          <p:cNvPicPr/>
          <p:nvPr/>
        </p:nvPicPr>
        <p:blipFill>
          <a:blip r:embed="rId1"/>
          <a:srcRect l="0" t="11605" r="0" b="0"/>
          <a:stretch/>
        </p:blipFill>
        <p:spPr>
          <a:xfrm>
            <a:off x="0" y="795960"/>
            <a:ext cx="12191040" cy="60609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a:bodyPr>
          <a:p>
            <a:pPr marL="457200" indent="-457200">
              <a:lnSpc>
                <a:spcPct val="100000"/>
              </a:lnSpc>
              <a:buClr>
                <a:srgbClr val="ffffff"/>
              </a:buClr>
              <a:buFont typeface="OpenSymbol"/>
              <a:buAutoNum type="arabicPeriod"/>
            </a:pPr>
            <a:r>
              <a:rPr b="0" lang="en-US" sz="3500" spc="-1" strike="noStrike">
                <a:solidFill>
                  <a:schemeClr val="lt1"/>
                </a:solidFill>
                <a:latin typeface="Arial"/>
                <a:ea typeface="Arial"/>
              </a:rPr>
              <a:t>Besoins et outils de L&amp;D</a:t>
            </a:r>
            <a:endParaRPr b="0" lang="en-US" sz="3500" spc="-1" strike="noStrike">
              <a:solidFill>
                <a:srgbClr val="000000"/>
              </a:solidFill>
              <a:latin typeface="Arial"/>
            </a:endParaRPr>
          </a:p>
        </p:txBody>
      </p:sp>
      <p:pic>
        <p:nvPicPr>
          <p:cNvPr id="306" name="Google Shape;581;p10"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
        <p:nvSpPr>
          <p:cNvPr id="307" name="Google Shape;582;p10"/>
          <p:cNvSpPr/>
          <p:nvPr/>
        </p:nvSpPr>
        <p:spPr>
          <a:xfrm>
            <a:off x="0" y="2137680"/>
            <a:ext cx="12191040" cy="5451480"/>
          </a:xfrm>
          <a:prstGeom prst="rect">
            <a:avLst/>
          </a:prstGeom>
          <a:solidFill>
            <a:schemeClr val="lt1"/>
          </a:solidFill>
          <a:ln w="0">
            <a:noFill/>
          </a:ln>
        </p:spPr>
        <p:style>
          <a:lnRef idx="0"/>
          <a:fillRef idx="0"/>
          <a:effectRef idx="0"/>
          <a:fontRef idx="minor"/>
        </p:style>
        <p:txBody>
          <a:bodyPr lIns="90000" rIns="90000" tIns="45000" bIns="45000" anchor="t">
            <a:spAutoFit/>
          </a:bodyPr>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1. </a:t>
            </a:r>
            <a:r>
              <a:rPr b="1" lang="en-US" sz="1600" spc="-1" strike="noStrike">
                <a:solidFill>
                  <a:srgbClr val="ffc000"/>
                </a:solidFill>
                <a:latin typeface="Arial"/>
                <a:ea typeface="Arial"/>
              </a:rPr>
              <a:t>Systèmes de gestion de l'apprentissage (LMS)</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Moodle </a:t>
            </a:r>
            <a:r>
              <a:rPr b="0" lang="en-US" sz="1600" spc="-1" strike="noStrike">
                <a:solidFill>
                  <a:schemeClr val="accent4"/>
                </a:solidFill>
                <a:latin typeface="Arial"/>
                <a:ea typeface="Arial"/>
              </a:rPr>
              <a:t>: propose des parcours d'apprentissage personnalisés, des évaluations automatisées et des analyses prédictives.</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Cornerstone OnDemand </a:t>
            </a:r>
            <a:r>
              <a:rPr b="0" lang="en-US" sz="1600" spc="-1" strike="noStrike">
                <a:solidFill>
                  <a:schemeClr val="accent4"/>
                </a:solidFill>
                <a:latin typeface="Arial"/>
                <a:ea typeface="Arial"/>
              </a:rPr>
              <a:t>: Recommandations de contenu de formation pilotées par l'IA en fonction des profils des apprenants, de leurs fonctions et de leurs lacunes en matière de compétences.</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2. </a:t>
            </a:r>
            <a:r>
              <a:rPr b="1" lang="en-US" sz="1600" spc="-1" strike="noStrike">
                <a:solidFill>
                  <a:srgbClr val="ffc000"/>
                </a:solidFill>
                <a:latin typeface="Arial"/>
                <a:ea typeface="Arial"/>
              </a:rPr>
              <a:t>Plateformes d'apprentissage adaptatif</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Smart Sparrow </a:t>
            </a:r>
            <a:r>
              <a:rPr b="0" lang="en-US" sz="1600" spc="-1" strike="noStrike">
                <a:solidFill>
                  <a:schemeClr val="accent4"/>
                </a:solidFill>
                <a:latin typeface="Arial"/>
                <a:ea typeface="Arial"/>
              </a:rPr>
              <a:t>: crée des expériences d'apprentissage interactives et personnalisées avec un retour d'information adaptatif et des scénarios à plusieurs niveaux.</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Area9 Rhapsode :</a:t>
            </a:r>
            <a:r>
              <a:rPr b="0" lang="en-US" sz="1600" spc="-1" strike="noStrike">
                <a:solidFill>
                  <a:schemeClr val="accent4"/>
                </a:solidFill>
                <a:latin typeface="Arial"/>
                <a:ea typeface="Arial"/>
              </a:rPr>
              <a:t> Propose des solutions d'apprentissage adaptatif qui ajustent le contenu et le niveau de difficulté en fonction des réponses et des performances de l'apprenant.</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3. </a:t>
            </a:r>
            <a:r>
              <a:rPr b="1" lang="en-US" sz="1600" spc="-1" strike="noStrike">
                <a:solidFill>
                  <a:srgbClr val="ffc000"/>
                </a:solidFill>
                <a:latin typeface="Arial"/>
                <a:ea typeface="Arial"/>
              </a:rPr>
              <a:t>RV et AR</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STRIVR </a:t>
            </a:r>
            <a:r>
              <a:rPr b="0" lang="en-US" sz="1600" spc="-1" strike="noStrike">
                <a:solidFill>
                  <a:schemeClr val="accent4"/>
                </a:solidFill>
                <a:latin typeface="Arial"/>
                <a:ea typeface="Arial"/>
              </a:rPr>
              <a:t>: simule des scénarios du monde réel à des fins de formation, comme la formation immersive à la sécurité, les simulations médicales ou les simulations de service à la clientèle.</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Upskill </a:t>
            </a:r>
            <a:r>
              <a:rPr b="0" lang="en-US" sz="1600" spc="-1" strike="noStrike">
                <a:solidFill>
                  <a:schemeClr val="accent4"/>
                </a:solidFill>
                <a:latin typeface="Arial"/>
                <a:ea typeface="Arial"/>
              </a:rPr>
              <a:t>: Combine la réalité augmentée et la technologie portable pour offrir une formation sur le tas aux travailleurs des secteurs de la fabrication et de la logistique.</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p:txBody>
      </p:sp>
      <p:pic>
        <p:nvPicPr>
          <p:cNvPr id="308" name="Google Shape;583;p10" descr=""/>
          <p:cNvPicPr/>
          <p:nvPr/>
        </p:nvPicPr>
        <p:blipFill>
          <a:blip r:embed="rId2"/>
          <a:stretch/>
        </p:blipFill>
        <p:spPr>
          <a:xfrm>
            <a:off x="72720" y="1452240"/>
            <a:ext cx="2568960" cy="711000"/>
          </a:xfrm>
          <a:prstGeom prst="rect">
            <a:avLst/>
          </a:prstGeom>
          <a:ln w="0">
            <a:noFill/>
          </a:ln>
        </p:spPr>
      </p:pic>
      <p:pic>
        <p:nvPicPr>
          <p:cNvPr id="309" name="Google Shape;584;p10" descr=""/>
          <p:cNvPicPr/>
          <p:nvPr/>
        </p:nvPicPr>
        <p:blipFill>
          <a:blip r:embed="rId3"/>
          <a:stretch/>
        </p:blipFill>
        <p:spPr>
          <a:xfrm>
            <a:off x="447480" y="6439680"/>
            <a:ext cx="2846880" cy="948960"/>
          </a:xfrm>
          <a:prstGeom prst="rect">
            <a:avLst/>
          </a:prstGeom>
          <a:ln w="0">
            <a:noFill/>
          </a:ln>
        </p:spPr>
      </p:pic>
      <p:pic>
        <p:nvPicPr>
          <p:cNvPr id="310" name="Google Shape;585;p10" descr=""/>
          <p:cNvPicPr/>
          <p:nvPr/>
        </p:nvPicPr>
        <p:blipFill>
          <a:blip r:embed="rId4"/>
          <a:stretch/>
        </p:blipFill>
        <p:spPr>
          <a:xfrm>
            <a:off x="7172280" y="6595200"/>
            <a:ext cx="3846240" cy="638280"/>
          </a:xfrm>
          <a:prstGeom prst="rect">
            <a:avLst/>
          </a:prstGeom>
          <a:ln w="0">
            <a:noFill/>
          </a:ln>
        </p:spPr>
      </p:pic>
      <p:pic>
        <p:nvPicPr>
          <p:cNvPr id="311" name="Google Shape;586;p10" descr=""/>
          <p:cNvPicPr/>
          <p:nvPr/>
        </p:nvPicPr>
        <p:blipFill>
          <a:blip r:embed="rId5"/>
          <a:srcRect l="0" t="-45810" r="0" b="12289"/>
          <a:stretch/>
        </p:blipFill>
        <p:spPr>
          <a:xfrm>
            <a:off x="6335280" y="1159560"/>
            <a:ext cx="5676120" cy="948960"/>
          </a:xfrm>
          <a:prstGeom prst="rect">
            <a:avLst/>
          </a:prstGeom>
          <a:ln w="0">
            <a:noFill/>
          </a:ln>
        </p:spPr>
      </p:pic>
    </p:spTree>
  </p:cSld>
  <mc:AlternateContent>
    <mc:Choice Requires="p14">
      <p:transition spd="slow" p14:dur="2000"/>
    </mc:Choice>
    <mc:Fallback>
      <p:transition spd="slow"/>
    </mc:Fallback>
  </mc:AlternateContent>
  <p:timing>
    <p:tnLst>
      <p:par>
        <p:cTn id="50" dur="indefinite" restart="never" nodeType="tmRoot">
          <p:childTnLst>
            <p:seq>
              <p:cTn id="51" dur="indefinite" nodeType="mainSeq">
                <p:childTnLst>
                  <p:par>
                    <p:cTn id="52" fill="hold">
                      <p:stCondLst>
                        <p:cond delay="indefinite"/>
                      </p:stCondLst>
                      <p:childTnLst>
                        <p:par>
                          <p:cTn id="53" fill="hold">
                            <p:stCondLst>
                              <p:cond delay="0"/>
                            </p:stCondLst>
                            <p:childTnLst>
                              <p:par>
                                <p:cTn id="54" nodeType="clickEffect" fill="hold" presetClass="entr" presetID="10">
                                  <p:stCondLst>
                                    <p:cond delay="0"/>
                                  </p:stCondLst>
                                  <p:childTnLst>
                                    <p:set>
                                      <p:cBhvr>
                                        <p:cTn id="55" dur="1" fill="hold">
                                          <p:stCondLst>
                                            <p:cond delay="0"/>
                                          </p:stCondLst>
                                        </p:cTn>
                                        <p:tgtEl>
                                          <p:spTgt spid="305">
                                            <p:txEl>
                                              <p:pRg st="0" end="0"/>
                                            </p:txEl>
                                          </p:spTgt>
                                        </p:tgtEl>
                                        <p:attrNameLst>
                                          <p:attrName>style.visibility</p:attrName>
                                        </p:attrNameLst>
                                      </p:cBhvr>
                                      <p:to>
                                        <p:strVal val="visible"/>
                                      </p:to>
                                    </p:set>
                                    <p:animEffect filter="fade" transition="in">
                                      <p:cBhvr additive="repl">
                                        <p:cTn id="56" dur="1000"/>
                                        <p:tgtEl>
                                          <p:spTgt spid="30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p:nvPr>
        </p:nvSpPr>
        <p:spPr>
          <a:xfrm>
            <a:off x="0" y="282240"/>
            <a:ext cx="733140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2. Besoins et outils de L&amp;D</a:t>
            </a:r>
            <a:endParaRPr b="0" lang="en-US" sz="3500" spc="-1" strike="noStrike">
              <a:solidFill>
                <a:srgbClr val="000000"/>
              </a:solidFill>
              <a:latin typeface="Arial"/>
            </a:endParaRPr>
          </a:p>
        </p:txBody>
      </p:sp>
      <p:pic>
        <p:nvPicPr>
          <p:cNvPr id="313" name="Google Shape;596;g258800cc4e5_0_21"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
        <p:nvSpPr>
          <p:cNvPr id="314" name="Google Shape;597;g258800cc4e5_0_21"/>
          <p:cNvSpPr/>
          <p:nvPr/>
        </p:nvSpPr>
        <p:spPr>
          <a:xfrm>
            <a:off x="0" y="1702800"/>
            <a:ext cx="12191040" cy="7446960"/>
          </a:xfrm>
          <a:prstGeom prst="rect">
            <a:avLst/>
          </a:prstGeom>
          <a:solidFill>
            <a:schemeClr val="lt1"/>
          </a:solidFill>
          <a:ln w="0">
            <a:noFill/>
          </a:ln>
        </p:spPr>
        <p:style>
          <a:lnRef idx="0"/>
          <a:fillRef idx="0"/>
          <a:effectRef idx="0"/>
          <a:fontRef idx="minor"/>
        </p:style>
        <p:txBody>
          <a:bodyPr lIns="90000" rIns="90000" tIns="45000" bIns="45000" anchor="t">
            <a:noAutofit/>
          </a:bodyPr>
          <a:p>
            <a:pPr>
              <a:lnSpc>
                <a:spcPct val="100000"/>
              </a:lnSpc>
              <a:tabLst>
                <a:tab algn="l" pos="0"/>
              </a:tabLst>
            </a:pPr>
            <a:r>
              <a:rPr b="0" lang="en-US" sz="1600" spc="-1" strike="noStrike">
                <a:solidFill>
                  <a:schemeClr val="accent4"/>
                </a:solidFill>
                <a:latin typeface="Arial"/>
                <a:ea typeface="Arial"/>
              </a:rPr>
              <a:t>4. </a:t>
            </a:r>
            <a:r>
              <a:rPr b="1" lang="en-US" sz="1600" spc="-1" strike="noStrike">
                <a:solidFill>
                  <a:srgbClr val="ffc000"/>
                </a:solidFill>
                <a:latin typeface="Arial"/>
                <a:ea typeface="Arial"/>
              </a:rPr>
              <a:t>Systèmes de tutorat intelligents </a:t>
            </a:r>
            <a:r>
              <a:rPr b="0" lang="en-US" sz="1600" spc="-1" strike="noStrike">
                <a:solidFill>
                  <a:schemeClr val="accent4"/>
                </a:solidFill>
                <a:latin typeface="Arial"/>
                <a:ea typeface="Arial"/>
              </a:rPr>
              <a:t>:</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Carnegie Learning </a:t>
            </a:r>
            <a:r>
              <a:rPr b="0" lang="en-US" sz="1600" spc="-1" strike="noStrike">
                <a:solidFill>
                  <a:schemeClr val="accent4"/>
                </a:solidFill>
                <a:latin typeface="Arial"/>
                <a:ea typeface="Arial"/>
              </a:rPr>
              <a:t>: fournit des conseils personnalisés, des exercices adaptatifs et un retour d'information en temps réel pour l'enseignement des mathématiques.</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DreamBox Learning </a:t>
            </a:r>
            <a:r>
              <a:rPr b="0" lang="en-US" sz="1600" spc="-1" strike="noStrike">
                <a:solidFill>
                  <a:schemeClr val="accent4"/>
                </a:solidFill>
                <a:latin typeface="Arial"/>
                <a:ea typeface="Arial"/>
              </a:rPr>
              <a:t>: Fournit un tutorat piloté par l'IA pour l'enseignement des mathématiques de la maternelle à la 8e année, en ajustant le parcours d'apprentissage sur la base du SWOT de l'élève.</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5. L'</a:t>
            </a:r>
            <a:r>
              <a:rPr b="1" lang="en-US" sz="1600" spc="-1" strike="noStrike">
                <a:solidFill>
                  <a:srgbClr val="ffc000"/>
                </a:solidFill>
                <a:latin typeface="Arial"/>
                <a:ea typeface="Arial"/>
              </a:rPr>
              <a:t>écriture </a:t>
            </a:r>
            <a:r>
              <a:rPr b="0" lang="en-US" sz="1600" spc="-1" strike="noStrike">
                <a:solidFill>
                  <a:srgbClr val="ffc000"/>
                </a:solidFill>
                <a:latin typeface="Arial"/>
                <a:ea typeface="Arial"/>
              </a:rPr>
              <a:t>:</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Grammarly </a:t>
            </a:r>
            <a:r>
              <a:rPr b="0" lang="en-US" sz="1600" spc="-1" strike="noStrike">
                <a:solidFill>
                  <a:schemeClr val="accent4"/>
                </a:solidFill>
                <a:latin typeface="Arial"/>
                <a:ea typeface="Arial"/>
              </a:rPr>
              <a:t>: Utilise la PNL pour analyser et proposer des suggestions pour améliorer les compétences rédactionnelles, notamment la grammaire, l'orthographe et le style.</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Turnitin </a:t>
            </a:r>
            <a:r>
              <a:rPr b="0" lang="en-US" sz="1600" spc="-1" strike="noStrike">
                <a:solidFill>
                  <a:schemeClr val="accent4"/>
                </a:solidFill>
                <a:latin typeface="Arial"/>
                <a:ea typeface="Arial"/>
              </a:rPr>
              <a:t>: Détection du plagiat à l'aide d'algorithmes NLP</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6. </a:t>
            </a:r>
            <a:r>
              <a:rPr b="1" lang="en-US" sz="1600" spc="-1" strike="noStrike">
                <a:solidFill>
                  <a:srgbClr val="ffc000"/>
                </a:solidFill>
                <a:latin typeface="Arial"/>
                <a:ea typeface="Arial"/>
              </a:rPr>
              <a:t>Chatbots et assistants virtuels </a:t>
            </a:r>
            <a:r>
              <a:rPr b="0" lang="en-US" sz="1600" spc="-1" strike="noStrike">
                <a:solidFill>
                  <a:schemeClr val="accent4"/>
                </a:solidFill>
                <a:latin typeface="Arial"/>
                <a:ea typeface="Arial"/>
              </a:rPr>
              <a:t>: </a:t>
            </a:r>
            <a:endParaRPr b="0" lang="en-US" sz="1600" spc="-1" strike="noStrike">
              <a:solidFill>
                <a:srgbClr val="000000"/>
              </a:solidFill>
              <a:latin typeface="Arial"/>
            </a:endParaRPr>
          </a:p>
          <a:p>
            <a:pPr>
              <a:lnSpc>
                <a:spcPct val="100000"/>
              </a:lnSpc>
              <a:tabLst>
                <a:tab algn="l" pos="0"/>
              </a:tabLst>
            </a:pPr>
            <a:r>
              <a:rPr b="1" i="1" lang="en-US" sz="1600" spc="-1" strike="noStrike">
                <a:solidFill>
                  <a:schemeClr val="accent4"/>
                </a:solidFill>
                <a:latin typeface="Arial"/>
                <a:ea typeface="Arial"/>
              </a:rPr>
              <a:t>   </a:t>
            </a:r>
            <a:r>
              <a:rPr b="1" i="1" lang="en-US" sz="1600" spc="-1" strike="noStrike">
                <a:solidFill>
                  <a:schemeClr val="accent4"/>
                </a:solidFill>
                <a:latin typeface="Arial"/>
                <a:ea typeface="Arial"/>
              </a:rPr>
              <a:t>- IBM Watson Assistant </a:t>
            </a:r>
            <a:r>
              <a:rPr b="0" lang="en-US" sz="1600" spc="-1" strike="noStrike">
                <a:solidFill>
                  <a:schemeClr val="accent4"/>
                </a:solidFill>
                <a:latin typeface="Arial"/>
                <a:ea typeface="Arial"/>
              </a:rPr>
              <a:t>: création de chatbots alimentés par l'IA qui peuvent répondre aux questions des apprenants, leur fournir des ressources et des conseils.</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1" i="1" lang="en-US" sz="1600" spc="-1" strike="noStrike">
                <a:solidFill>
                  <a:schemeClr val="accent4"/>
                </a:solidFill>
                <a:latin typeface="Arial"/>
                <a:ea typeface="Arial"/>
              </a:rPr>
              <a:t>   </a:t>
            </a:r>
            <a:r>
              <a:rPr b="1" i="1" lang="en-US" sz="1600" spc="-1" strike="noStrike">
                <a:solidFill>
                  <a:schemeClr val="accent4"/>
                </a:solidFill>
                <a:latin typeface="Arial"/>
                <a:ea typeface="Arial"/>
              </a:rPr>
              <a:t>- Google Assistant </a:t>
            </a:r>
            <a:r>
              <a:rPr b="0" lang="en-US" sz="1600" spc="-1" strike="noStrike">
                <a:solidFill>
                  <a:schemeClr val="accent4"/>
                </a:solidFill>
                <a:latin typeface="Arial"/>
                <a:ea typeface="Arial"/>
              </a:rPr>
              <a:t>: peut aider les apprenants par des interactions vocales, en fournissant des informations, des rappels, etc. </a:t>
            </a:r>
            <a:endParaRPr b="0" lang="en-US" sz="1600" spc="-1" strike="noStrike">
              <a:solidFill>
                <a:srgbClr val="000000"/>
              </a:solidFill>
              <a:latin typeface="Arial"/>
            </a:endParaRPr>
          </a:p>
        </p:txBody>
      </p:sp>
      <p:pic>
        <p:nvPicPr>
          <p:cNvPr id="315" name="Google Shape;598;g258800cc4e5_0_21" descr=""/>
          <p:cNvPicPr/>
          <p:nvPr/>
        </p:nvPicPr>
        <p:blipFill>
          <a:blip r:embed="rId2"/>
          <a:stretch/>
        </p:blipFill>
        <p:spPr>
          <a:xfrm>
            <a:off x="3183120" y="1404720"/>
            <a:ext cx="4075560" cy="593640"/>
          </a:xfrm>
          <a:prstGeom prst="rect">
            <a:avLst/>
          </a:prstGeom>
          <a:ln w="0">
            <a:noFill/>
          </a:ln>
        </p:spPr>
      </p:pic>
      <p:pic>
        <p:nvPicPr>
          <p:cNvPr id="316" name="Google Shape;599;g258800cc4e5_0_21" descr=""/>
          <p:cNvPicPr/>
          <p:nvPr/>
        </p:nvPicPr>
        <p:blipFill>
          <a:blip r:embed="rId3"/>
          <a:stretch/>
        </p:blipFill>
        <p:spPr>
          <a:xfrm>
            <a:off x="9601200" y="3200400"/>
            <a:ext cx="1198440" cy="848160"/>
          </a:xfrm>
          <a:prstGeom prst="rect">
            <a:avLst/>
          </a:prstGeom>
          <a:ln w="0">
            <a:noFill/>
          </a:ln>
        </p:spPr>
      </p:pic>
      <p:pic>
        <p:nvPicPr>
          <p:cNvPr id="317" name="Google Shape;600;g258800cc4e5_0_21" descr=""/>
          <p:cNvPicPr/>
          <p:nvPr/>
        </p:nvPicPr>
        <p:blipFill>
          <a:blip r:embed="rId4"/>
          <a:stretch/>
        </p:blipFill>
        <p:spPr>
          <a:xfrm>
            <a:off x="6790680" y="2914200"/>
            <a:ext cx="2541600" cy="741600"/>
          </a:xfrm>
          <a:prstGeom prst="rect">
            <a:avLst/>
          </a:prstGeom>
          <a:ln w="0">
            <a:noFill/>
          </a:ln>
        </p:spPr>
      </p:pic>
      <p:pic>
        <p:nvPicPr>
          <p:cNvPr id="318" name="Google Shape;601;g258800cc4e5_0_21" descr=""/>
          <p:cNvPicPr/>
          <p:nvPr/>
        </p:nvPicPr>
        <p:blipFill>
          <a:blip r:embed="rId5"/>
          <a:stretch/>
        </p:blipFill>
        <p:spPr>
          <a:xfrm>
            <a:off x="7716960" y="1131480"/>
            <a:ext cx="2800440" cy="848160"/>
          </a:xfrm>
          <a:prstGeom prst="rect">
            <a:avLst/>
          </a:prstGeom>
          <a:ln w="0">
            <a:noFill/>
          </a:ln>
        </p:spPr>
      </p:pic>
      <p:pic>
        <p:nvPicPr>
          <p:cNvPr id="319" name="Google Shape;602;g258800cc4e5_0_21" descr=""/>
          <p:cNvPicPr/>
          <p:nvPr/>
        </p:nvPicPr>
        <p:blipFill>
          <a:blip r:embed="rId6"/>
          <a:stretch/>
        </p:blipFill>
        <p:spPr>
          <a:xfrm>
            <a:off x="5221440" y="4462920"/>
            <a:ext cx="2952720" cy="673560"/>
          </a:xfrm>
          <a:prstGeom prst="rect">
            <a:avLst/>
          </a:prstGeom>
          <a:ln w="0">
            <a:noFill/>
          </a:ln>
        </p:spPr>
      </p:pic>
      <p:pic>
        <p:nvPicPr>
          <p:cNvPr id="320" name="Google Shape;603;g258800cc4e5_0_21" descr=""/>
          <p:cNvPicPr/>
          <p:nvPr/>
        </p:nvPicPr>
        <p:blipFill>
          <a:blip r:embed="rId7"/>
          <a:stretch/>
        </p:blipFill>
        <p:spPr>
          <a:xfrm>
            <a:off x="9220320" y="4502880"/>
            <a:ext cx="2153880" cy="593640"/>
          </a:xfrm>
          <a:prstGeom prst="rect">
            <a:avLst/>
          </a:prstGeom>
          <a:ln w="0">
            <a:noFill/>
          </a:ln>
        </p:spPr>
      </p:pic>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10">
                                  <p:stCondLst>
                                    <p:cond delay="0"/>
                                  </p:stCondLst>
                                  <p:childTnLst>
                                    <p:set>
                                      <p:cBhvr>
                                        <p:cTn id="62" dur="1" fill="hold">
                                          <p:stCondLst>
                                            <p:cond delay="0"/>
                                          </p:stCondLst>
                                        </p:cTn>
                                        <p:tgtEl>
                                          <p:spTgt spid="312">
                                            <p:txEl>
                                              <p:pRg st="0" end="0"/>
                                            </p:txEl>
                                          </p:spTgt>
                                        </p:tgtEl>
                                        <p:attrNameLst>
                                          <p:attrName>style.visibility</p:attrName>
                                        </p:attrNameLst>
                                      </p:cBhvr>
                                      <p:to>
                                        <p:strVal val="visible"/>
                                      </p:to>
                                    </p:set>
                                    <p:animEffect filter="fade" transition="in">
                                      <p:cBhvr additive="repl">
                                        <p:cTn id="63" dur="1000"/>
                                        <p:tgtEl>
                                          <p:spTgt spid="31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3. Besoins et outils de L&amp;D</a:t>
            </a:r>
            <a:endParaRPr b="0" lang="en-US" sz="3500" spc="-1" strike="noStrike">
              <a:solidFill>
                <a:srgbClr val="000000"/>
              </a:solidFill>
              <a:latin typeface="Arial"/>
            </a:endParaRPr>
          </a:p>
        </p:txBody>
      </p:sp>
      <p:pic>
        <p:nvPicPr>
          <p:cNvPr id="322" name="Google Shape;613;p57"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
        <p:nvSpPr>
          <p:cNvPr id="323" name="Google Shape;614;p57"/>
          <p:cNvSpPr/>
          <p:nvPr/>
        </p:nvSpPr>
        <p:spPr>
          <a:xfrm>
            <a:off x="0" y="847440"/>
            <a:ext cx="12191040" cy="7828200"/>
          </a:xfrm>
          <a:prstGeom prst="rect">
            <a:avLst/>
          </a:prstGeom>
          <a:solidFill>
            <a:schemeClr val="lt1"/>
          </a:solidFill>
          <a:ln w="0">
            <a:noFill/>
          </a:ln>
        </p:spPr>
        <p:style>
          <a:lnRef idx="0"/>
          <a:fillRef idx="0"/>
          <a:effectRef idx="0"/>
          <a:fontRef idx="minor"/>
        </p:style>
        <p:txBody>
          <a:bodyPr lIns="90000" rIns="90000" tIns="45000" bIns="45000" anchor="t">
            <a:spAutoFit/>
          </a:bodyPr>
          <a:p>
            <a:pPr>
              <a:lnSpc>
                <a:spcPct val="100000"/>
              </a:lnSpc>
              <a:tabLst>
                <a:tab algn="l" pos="0"/>
              </a:tabLst>
            </a:pPr>
            <a:endParaRPr b="0" lang="en-US" sz="14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7. </a:t>
            </a:r>
            <a:r>
              <a:rPr b="1" lang="en-US" sz="1600" spc="-1" strike="noStrike">
                <a:solidFill>
                  <a:srgbClr val="ffc000"/>
                </a:solidFill>
                <a:latin typeface="Arial"/>
                <a:ea typeface="Arial"/>
              </a:rPr>
              <a:t>La curation de contenu </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Anders Pink </a:t>
            </a:r>
            <a:r>
              <a:rPr b="0" lang="en-US" sz="1600" spc="-1" strike="noStrike">
                <a:solidFill>
                  <a:schemeClr val="accent4"/>
                </a:solidFill>
                <a:latin typeface="Arial"/>
                <a:ea typeface="Arial"/>
              </a:rPr>
              <a:t>: Il crée et recommande des articles, des blogs et des vidéos pertinents pour les apprenants en fonction de leurs objectifs d'apprentissage.</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EdCast </a:t>
            </a:r>
            <a:r>
              <a:rPr b="0" lang="en-US" sz="1600" spc="-1" strike="noStrike">
                <a:solidFill>
                  <a:schemeClr val="accent4"/>
                </a:solidFill>
                <a:latin typeface="Arial"/>
                <a:ea typeface="Arial"/>
              </a:rPr>
              <a:t>: Fournit une curation de contenu pilotée par l'IA et des parcours d'apprentissage personnalisés pour fournir des ressources d'apprentissage en temps opportun. </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8</a:t>
            </a:r>
            <a:r>
              <a:rPr b="1" lang="en-US" sz="1600" spc="-1" strike="noStrike">
                <a:solidFill>
                  <a:schemeClr val="accent4"/>
                </a:solidFill>
                <a:latin typeface="Arial"/>
                <a:ea typeface="Arial"/>
              </a:rPr>
              <a:t>. </a:t>
            </a:r>
            <a:r>
              <a:rPr b="1" lang="en-US" sz="1600" spc="-1" strike="noStrike">
                <a:solidFill>
                  <a:srgbClr val="ffc000"/>
                </a:solidFill>
                <a:latin typeface="Arial"/>
                <a:ea typeface="Arial"/>
              </a:rPr>
              <a:t>Analyse des données et </a:t>
            </a:r>
            <a:r>
              <a:rPr b="0" lang="en-US" sz="1600" spc="-1" strike="noStrike">
                <a:solidFill>
                  <a:srgbClr val="ffc000"/>
                </a:solidFill>
                <a:latin typeface="Arial"/>
                <a:ea typeface="Arial"/>
              </a:rPr>
              <a:t>perspectives </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Bassin versant </a:t>
            </a:r>
            <a:r>
              <a:rPr b="0" lang="en-US" sz="1600" spc="-1" strike="noStrike">
                <a:solidFill>
                  <a:schemeClr val="accent4"/>
                </a:solidFill>
                <a:latin typeface="Arial"/>
                <a:ea typeface="Arial"/>
              </a:rPr>
              <a:t>: Analyse les données relatives aux apprenants afin de mesurer l'impact des programmes de formation, d'identifier les tendances et de prendre des décisions fondées sur des données.</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Talentsoft </a:t>
            </a:r>
            <a:r>
              <a:rPr b="0" lang="en-US" sz="1600" spc="-1" strike="noStrike">
                <a:solidFill>
                  <a:schemeClr val="accent4"/>
                </a:solidFill>
                <a:latin typeface="Arial"/>
                <a:ea typeface="Arial"/>
              </a:rPr>
              <a:t>: Surveille les progrès des apprenants, identifie les lacunes en matière de compétences et évalue l'efficacité des initiatives de formation.</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9. </a:t>
            </a:r>
            <a:r>
              <a:rPr b="0" lang="en-US" sz="1600" spc="-1" strike="noStrike">
                <a:solidFill>
                  <a:srgbClr val="ff0000"/>
                </a:solidFill>
                <a:latin typeface="Arial"/>
                <a:ea typeface="Arial"/>
              </a:rPr>
              <a:t>Plateformes</a:t>
            </a:r>
            <a:r>
              <a:rPr b="1" lang="en-US" sz="1600" spc="-1" strike="noStrike">
                <a:solidFill>
                  <a:srgbClr val="ffc000"/>
                </a:solidFill>
                <a:latin typeface="Arial"/>
                <a:ea typeface="Arial"/>
              </a:rPr>
              <a:t> d'apprentissage personnalisé </a:t>
            </a:r>
            <a:r>
              <a:rPr b="0" lang="en-US" sz="1600" spc="-1" strike="noStrike">
                <a:solidFill>
                  <a:schemeClr val="accent4"/>
                </a:solidFill>
                <a:latin typeface="Arial"/>
                <a:ea typeface="Arial"/>
              </a:rPr>
              <a:t>: </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Knewton </a:t>
            </a:r>
            <a:r>
              <a:rPr b="0" lang="en-US" sz="1600" spc="-1" strike="noStrike">
                <a:solidFill>
                  <a:schemeClr val="accent4"/>
                </a:solidFill>
                <a:latin typeface="Arial"/>
                <a:ea typeface="Arial"/>
              </a:rPr>
              <a:t>: Utilise l'IA pour fournir un contenu d'apprentissage personnalisé, des évaluations et des recommandations dans diverses matières - </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Khan Academy : </a:t>
            </a:r>
            <a:r>
              <a:rPr b="0" lang="en-US" sz="1600" spc="-1" strike="noStrike">
                <a:solidFill>
                  <a:schemeClr val="accent4"/>
                </a:solidFill>
                <a:latin typeface="Arial"/>
                <a:ea typeface="Arial"/>
              </a:rPr>
              <a:t>offre des ressources éducatives personnalisées dans diverses matières telles que les mathématiques, les sciences, l'histoire, etc. </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 </a:t>
            </a:r>
            <a:endParaRPr b="0" lang="en-US" sz="1600" spc="-1" strike="noStrike">
              <a:solidFill>
                <a:srgbClr val="000000"/>
              </a:solidFill>
              <a:latin typeface="Arial"/>
            </a:endParaRPr>
          </a:p>
          <a:p>
            <a:pPr>
              <a:lnSpc>
                <a:spcPct val="100000"/>
              </a:lnSpc>
              <a:tabLst>
                <a:tab algn="l" pos="0"/>
              </a:tabLst>
            </a:pPr>
            <a:r>
              <a:rPr b="0" lang="en-US" sz="1600" spc="-1" strike="noStrike">
                <a:solidFill>
                  <a:schemeClr val="accent4"/>
                </a:solidFill>
                <a:latin typeface="Arial"/>
                <a:ea typeface="Arial"/>
              </a:rPr>
              <a:t>10. </a:t>
            </a:r>
            <a:r>
              <a:rPr b="1" lang="en-US" sz="1600" spc="-1" strike="noStrike">
                <a:solidFill>
                  <a:srgbClr val="ffc000"/>
                </a:solidFill>
                <a:latin typeface="Arial"/>
                <a:ea typeface="Arial"/>
              </a:rPr>
              <a:t>Plateformes de gamification </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Kahoot </a:t>
            </a:r>
            <a:r>
              <a:rPr b="0" lang="en-US" sz="1600" spc="-1" strike="noStrike">
                <a:solidFill>
                  <a:schemeClr val="accent4"/>
                </a:solidFill>
                <a:latin typeface="Arial"/>
                <a:ea typeface="Arial"/>
              </a:rPr>
              <a:t>! Gamifie l'apprentissage par le biais de quiz et de concours interactifs, permettant aux apprenants de gagner des points, d'entrer en compétition sur des tableaux de classement, etc.</a:t>
            </a:r>
            <a:endParaRPr b="0" lang="en-US" sz="1600" spc="-1" strike="noStrike">
              <a:solidFill>
                <a:srgbClr val="000000"/>
              </a:solidFill>
              <a:latin typeface="Arial"/>
            </a:endParaRPr>
          </a:p>
          <a:p>
            <a:pPr>
              <a:lnSpc>
                <a:spcPct val="100000"/>
              </a:lnSpc>
              <a:tabLst>
                <a:tab algn="l" pos="0"/>
              </a:tabLst>
            </a:pPr>
            <a:r>
              <a:rPr b="1" lang="en-US" sz="1600" spc="-1" strike="noStrike">
                <a:solidFill>
                  <a:schemeClr val="accent4"/>
                </a:solidFill>
                <a:latin typeface="Arial"/>
                <a:ea typeface="Arial"/>
              </a:rPr>
              <a:t>    </a:t>
            </a:r>
            <a:r>
              <a:rPr b="1" lang="en-US" sz="1600" spc="-1" strike="noStrike">
                <a:solidFill>
                  <a:schemeClr val="accent4"/>
                </a:solidFill>
                <a:latin typeface="Arial"/>
                <a:ea typeface="Arial"/>
              </a:rPr>
              <a:t>- Classcraft </a:t>
            </a:r>
            <a:r>
              <a:rPr b="0" lang="en-US" sz="1600" spc="-1" strike="noStrike">
                <a:solidFill>
                  <a:schemeClr val="accent4"/>
                </a:solidFill>
                <a:latin typeface="Arial"/>
                <a:ea typeface="Arial"/>
              </a:rPr>
              <a:t>: Utilise des éléments de gamification pour promouvoir la collaboration et la réalisation d'objectifs en classe ou sur le lieu de travail.</a:t>
            </a:r>
            <a:endParaRPr b="0" lang="en-US" sz="1600" spc="-1" strike="noStrike">
              <a:solidFill>
                <a:srgbClr val="000000"/>
              </a:solidFill>
              <a:latin typeface="Arial"/>
            </a:endParaRPr>
          </a:p>
          <a:p>
            <a:pPr>
              <a:lnSpc>
                <a:spcPct val="100000"/>
              </a:lnSpc>
              <a:tabLst>
                <a:tab algn="l" pos="0"/>
              </a:tabLst>
            </a:pPr>
            <a:endParaRPr b="0" lang="en-US" sz="1600" spc="-1" strike="noStrike">
              <a:solidFill>
                <a:srgbClr val="000000"/>
              </a:solidFill>
              <a:latin typeface="Arial"/>
            </a:endParaRPr>
          </a:p>
          <a:p>
            <a:pPr>
              <a:lnSpc>
                <a:spcPct val="100000"/>
              </a:lnSpc>
              <a:tabLst>
                <a:tab algn="l" pos="0"/>
              </a:tabLst>
            </a:pPr>
            <a:endParaRPr b="0" lang="en-US" sz="1400" spc="-1" strike="noStrike">
              <a:solidFill>
                <a:srgbClr val="000000"/>
              </a:solidFill>
              <a:latin typeface="Arial"/>
            </a:endParaRPr>
          </a:p>
        </p:txBody>
      </p:sp>
      <p:pic>
        <p:nvPicPr>
          <p:cNvPr id="324" name="Google Shape;615;p57" descr=""/>
          <p:cNvPicPr/>
          <p:nvPr/>
        </p:nvPicPr>
        <p:blipFill>
          <a:blip r:embed="rId2"/>
          <a:stretch/>
        </p:blipFill>
        <p:spPr>
          <a:xfrm>
            <a:off x="3460680" y="847440"/>
            <a:ext cx="1753560" cy="751320"/>
          </a:xfrm>
          <a:prstGeom prst="rect">
            <a:avLst/>
          </a:prstGeom>
          <a:ln w="0">
            <a:noFill/>
          </a:ln>
        </p:spPr>
      </p:pic>
      <p:pic>
        <p:nvPicPr>
          <p:cNvPr id="325" name="Google Shape;616;p57" descr=""/>
          <p:cNvPicPr/>
          <p:nvPr/>
        </p:nvPicPr>
        <p:blipFill>
          <a:blip r:embed="rId3"/>
          <a:stretch/>
        </p:blipFill>
        <p:spPr>
          <a:xfrm>
            <a:off x="7987320" y="885960"/>
            <a:ext cx="2087640" cy="674640"/>
          </a:xfrm>
          <a:prstGeom prst="rect">
            <a:avLst/>
          </a:prstGeom>
          <a:ln w="0">
            <a:noFill/>
          </a:ln>
        </p:spPr>
      </p:pic>
      <p:pic>
        <p:nvPicPr>
          <p:cNvPr id="326" name="Google Shape;617;p57" descr=""/>
          <p:cNvPicPr/>
          <p:nvPr/>
        </p:nvPicPr>
        <p:blipFill>
          <a:blip r:embed="rId4"/>
          <a:stretch/>
        </p:blipFill>
        <p:spPr>
          <a:xfrm>
            <a:off x="4082040" y="2431800"/>
            <a:ext cx="3692880" cy="674640"/>
          </a:xfrm>
          <a:prstGeom prst="rect">
            <a:avLst/>
          </a:prstGeom>
          <a:ln w="0">
            <a:noFill/>
          </a:ln>
        </p:spPr>
      </p:pic>
      <p:pic>
        <p:nvPicPr>
          <p:cNvPr id="327" name="Google Shape;618;p57" descr=""/>
          <p:cNvPicPr/>
          <p:nvPr/>
        </p:nvPicPr>
        <p:blipFill>
          <a:blip r:embed="rId5"/>
          <a:stretch/>
        </p:blipFill>
        <p:spPr>
          <a:xfrm>
            <a:off x="3672360" y="3811320"/>
            <a:ext cx="4846680" cy="606240"/>
          </a:xfrm>
          <a:prstGeom prst="rect">
            <a:avLst/>
          </a:prstGeom>
          <a:ln w="0">
            <a:noFill/>
          </a:ln>
        </p:spPr>
      </p:pic>
      <p:pic>
        <p:nvPicPr>
          <p:cNvPr id="328" name="Google Shape;619;p57" descr=""/>
          <p:cNvPicPr/>
          <p:nvPr/>
        </p:nvPicPr>
        <p:blipFill>
          <a:blip r:embed="rId6"/>
          <a:stretch/>
        </p:blipFill>
        <p:spPr>
          <a:xfrm>
            <a:off x="8791560" y="3777120"/>
            <a:ext cx="3399480" cy="674640"/>
          </a:xfrm>
          <a:prstGeom prst="rect">
            <a:avLst/>
          </a:prstGeom>
          <a:ln w="0">
            <a:noFill/>
          </a:ln>
        </p:spPr>
      </p:pic>
      <p:pic>
        <p:nvPicPr>
          <p:cNvPr id="329" name="Google Shape;620;p57" descr=""/>
          <p:cNvPicPr/>
          <p:nvPr/>
        </p:nvPicPr>
        <p:blipFill>
          <a:blip r:embed="rId7"/>
          <a:stretch/>
        </p:blipFill>
        <p:spPr>
          <a:xfrm>
            <a:off x="3039480" y="4997520"/>
            <a:ext cx="2448000" cy="543600"/>
          </a:xfrm>
          <a:prstGeom prst="rect">
            <a:avLst/>
          </a:prstGeom>
          <a:ln w="0">
            <a:noFill/>
          </a:ln>
        </p:spPr>
      </p:pic>
      <p:pic>
        <p:nvPicPr>
          <p:cNvPr id="330" name="Google Shape;621;p57" descr=""/>
          <p:cNvPicPr/>
          <p:nvPr/>
        </p:nvPicPr>
        <p:blipFill>
          <a:blip r:embed="rId8"/>
          <a:stretch/>
        </p:blipFill>
        <p:spPr>
          <a:xfrm>
            <a:off x="6389640" y="5122080"/>
            <a:ext cx="3226680" cy="674640"/>
          </a:xfrm>
          <a:prstGeom prst="rect">
            <a:avLst/>
          </a:prstGeom>
          <a:ln w="0">
            <a:noFill/>
          </a:ln>
        </p:spPr>
      </p:pic>
    </p:spTree>
  </p:cSld>
  <mc:AlternateContent>
    <mc:Choice Requires="p14">
      <p:transition spd="slow" p14:dur="2000"/>
    </mc:Choice>
    <mc:Fallback>
      <p:transition spd="slow"/>
    </mc:Fallback>
  </mc:AlternateContent>
  <p:timing>
    <p:tnLst>
      <p:par>
        <p:cTn id="64" dur="indefinite" restart="never" nodeType="tmRoot">
          <p:childTnLst>
            <p:seq>
              <p:cTn id="65" dur="indefinite" nodeType="mainSeq">
                <p:childTnLst>
                  <p:par>
                    <p:cTn id="66" fill="hold">
                      <p:stCondLst>
                        <p:cond delay="indefinite"/>
                      </p:stCondLst>
                      <p:childTnLst>
                        <p:par>
                          <p:cTn id="67" fill="hold">
                            <p:stCondLst>
                              <p:cond delay="0"/>
                            </p:stCondLst>
                            <p:childTnLst>
                              <p:par>
                                <p:cTn id="68" nodeType="clickEffect" fill="hold" presetClass="entr" presetID="10">
                                  <p:stCondLst>
                                    <p:cond delay="0"/>
                                  </p:stCondLst>
                                  <p:childTnLst>
                                    <p:set>
                                      <p:cBhvr>
                                        <p:cTn id="69" dur="1" fill="hold">
                                          <p:stCondLst>
                                            <p:cond delay="0"/>
                                          </p:stCondLst>
                                        </p:cTn>
                                        <p:tgtEl>
                                          <p:spTgt spid="321">
                                            <p:txEl>
                                              <p:pRg st="0" end="0"/>
                                            </p:txEl>
                                          </p:spTgt>
                                        </p:tgtEl>
                                        <p:attrNameLst>
                                          <p:attrName>style.visibility</p:attrName>
                                        </p:attrNameLst>
                                      </p:cBhvr>
                                      <p:to>
                                        <p:strVal val="visible"/>
                                      </p:to>
                                    </p:set>
                                    <p:animEffect filter="fade" transition="in">
                                      <p:cBhvr additive="repl">
                                        <p:cTn id="70" dur="1000"/>
                                        <p:tgtEl>
                                          <p:spTgt spid="32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p:nvPr>
        </p:nvSpPr>
        <p:spPr>
          <a:xfrm>
            <a:off x="-5760" y="1249200"/>
            <a:ext cx="12191040" cy="5456160"/>
          </a:xfrm>
          <a:prstGeom prst="rect">
            <a:avLst/>
          </a:prstGeom>
          <a:solidFill>
            <a:schemeClr val="lt1"/>
          </a:solidFill>
          <a:ln w="0">
            <a:noFill/>
          </a:ln>
        </p:spPr>
        <p:txBody>
          <a:bodyPr lIns="91440" rIns="91440" tIns="45720" bIns="45720" anchor="t">
            <a:noAutofit/>
          </a:bodyPr>
          <a:p>
            <a:pPr marL="457200" indent="-338040">
              <a:lnSpc>
                <a:spcPct val="80000"/>
              </a:lnSpc>
              <a:spcBef>
                <a:spcPts val="499"/>
              </a:spcBef>
              <a:buClr>
                <a:srgbClr val="000000"/>
              </a:buClr>
              <a:buFont typeface="OpenSymbol"/>
              <a:buAutoNum type="arabicPeriod"/>
            </a:pPr>
            <a:r>
              <a:rPr b="1" lang="en-US" sz="2000" spc="-1" strike="noStrike">
                <a:solidFill>
                  <a:schemeClr val="dk1"/>
                </a:solidFill>
                <a:latin typeface="Calibri"/>
                <a:ea typeface="Calibri"/>
              </a:rPr>
              <a:t>Concepteur pédagogique : </a:t>
            </a:r>
            <a:r>
              <a:rPr b="0" lang="en-US" sz="2000" spc="-1" strike="noStrike">
                <a:solidFill>
                  <a:schemeClr val="dk1"/>
                </a:solidFill>
                <a:latin typeface="Calibri"/>
                <a:ea typeface="Calibri"/>
              </a:rPr>
              <a:t>applique les théories et les principes de l'apprentissage pour créer des supports pédagogiques attrayants.</a:t>
            </a:r>
            <a:endParaRPr b="0" lang="en-US" sz="2000" spc="-1" strike="noStrike">
              <a:solidFill>
                <a:srgbClr val="000000"/>
              </a:solidFill>
              <a:latin typeface="Arial"/>
            </a:endParaRPr>
          </a:p>
          <a:p>
            <a:pPr indent="0">
              <a:lnSpc>
                <a:spcPct val="80000"/>
              </a:lnSpc>
              <a:spcBef>
                <a:spcPts val="499"/>
              </a:spcBef>
              <a:buNone/>
              <a:tabLst>
                <a:tab algn="l" pos="0"/>
              </a:tabLst>
            </a:pPr>
            <a:endParaRPr b="0" lang="en-US" sz="20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US" sz="2000" spc="-1" strike="noStrike">
                <a:solidFill>
                  <a:schemeClr val="dk1"/>
                </a:solidFill>
                <a:latin typeface="Calibri"/>
                <a:ea typeface="Calibri"/>
              </a:rPr>
              <a:t>Formateur </a:t>
            </a:r>
            <a:r>
              <a:rPr b="0" lang="en-US" sz="2000" spc="-1" strike="noStrike">
                <a:solidFill>
                  <a:schemeClr val="dk1"/>
                </a:solidFill>
                <a:latin typeface="Calibri"/>
                <a:ea typeface="Calibri"/>
              </a:rPr>
              <a:t>: facilite les sessions d'apprentissage pour les apprenants, en utilisant diverses méthodes.</a:t>
            </a:r>
            <a:endParaRPr b="0" lang="en-US" sz="2000" spc="-1" strike="noStrike">
              <a:solidFill>
                <a:srgbClr val="000000"/>
              </a:solidFill>
              <a:latin typeface="Arial"/>
            </a:endParaRPr>
          </a:p>
          <a:p>
            <a:pPr indent="0">
              <a:lnSpc>
                <a:spcPct val="80000"/>
              </a:lnSpc>
              <a:spcBef>
                <a:spcPts val="499"/>
              </a:spcBef>
              <a:buNone/>
              <a:tabLst>
                <a:tab algn="l" pos="0"/>
              </a:tabLst>
            </a:pPr>
            <a:endParaRPr b="0" lang="en-US" sz="20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US" sz="2000" spc="-1" strike="noStrike">
                <a:solidFill>
                  <a:schemeClr val="dk1"/>
                </a:solidFill>
                <a:latin typeface="Calibri"/>
                <a:ea typeface="Calibri"/>
              </a:rPr>
              <a:t>Coach </a:t>
            </a:r>
            <a:r>
              <a:rPr b="0" lang="en-US" sz="2000" spc="-1" strike="noStrike">
                <a:solidFill>
                  <a:schemeClr val="dk1"/>
                </a:solidFill>
                <a:latin typeface="Calibri"/>
                <a:ea typeface="Calibri"/>
              </a:rPr>
              <a:t>: fournit des conseils personnalisés et un retour d'information aux apprenants, les aidant à atteindre leurs objectifs.</a:t>
            </a:r>
            <a:endParaRPr b="0" lang="en-US" sz="2000" spc="-1" strike="noStrike">
              <a:solidFill>
                <a:srgbClr val="000000"/>
              </a:solidFill>
              <a:latin typeface="Arial"/>
            </a:endParaRPr>
          </a:p>
          <a:p>
            <a:pPr indent="0">
              <a:lnSpc>
                <a:spcPct val="80000"/>
              </a:lnSpc>
              <a:spcBef>
                <a:spcPts val="499"/>
              </a:spcBef>
              <a:buNone/>
              <a:tabLst>
                <a:tab algn="l" pos="0"/>
              </a:tabLst>
            </a:pPr>
            <a:endParaRPr b="0" lang="en-US" sz="20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US" sz="2000" spc="-1" strike="noStrike">
                <a:solidFill>
                  <a:schemeClr val="dk1"/>
                </a:solidFill>
                <a:latin typeface="Calibri"/>
                <a:ea typeface="Calibri"/>
              </a:rPr>
              <a:t>Développeur d'apprentissage en ligne </a:t>
            </a:r>
            <a:r>
              <a:rPr b="0" lang="en-US" sz="2000" spc="-1" strike="noStrike">
                <a:solidFill>
                  <a:schemeClr val="dk1"/>
                </a:solidFill>
                <a:latin typeface="Calibri"/>
                <a:ea typeface="Calibri"/>
              </a:rPr>
              <a:t>: utilise des outils logiciels pour créer des contenus d'apprentissage multimédias.</a:t>
            </a:r>
            <a:endParaRPr b="0" lang="en-US" sz="2000" spc="-1" strike="noStrike">
              <a:solidFill>
                <a:srgbClr val="000000"/>
              </a:solidFill>
              <a:latin typeface="Arial"/>
            </a:endParaRPr>
          </a:p>
          <a:p>
            <a:pPr indent="0">
              <a:lnSpc>
                <a:spcPct val="80000"/>
              </a:lnSpc>
              <a:spcBef>
                <a:spcPts val="499"/>
              </a:spcBef>
              <a:buNone/>
              <a:tabLst>
                <a:tab algn="l" pos="0"/>
              </a:tabLst>
            </a:pPr>
            <a:endParaRPr b="0" lang="en-US" sz="20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US" sz="2000" spc="-1" strike="noStrike">
                <a:solidFill>
                  <a:schemeClr val="dk1"/>
                </a:solidFill>
                <a:latin typeface="Calibri"/>
                <a:ea typeface="Calibri"/>
              </a:rPr>
              <a:t>Consultant en apprentissage </a:t>
            </a:r>
            <a:r>
              <a:rPr b="0" lang="en-US" sz="2000" spc="-1" strike="noStrike">
                <a:solidFill>
                  <a:schemeClr val="dk1"/>
                </a:solidFill>
                <a:latin typeface="Calibri"/>
                <a:ea typeface="Calibri"/>
              </a:rPr>
              <a:t>: analyse les besoins et les objectifs d'apprentissage des clients et propose des solutions.</a:t>
            </a:r>
            <a:endParaRPr b="0" lang="en-US" sz="2000" spc="-1" strike="noStrike">
              <a:solidFill>
                <a:srgbClr val="000000"/>
              </a:solidFill>
              <a:latin typeface="Arial"/>
            </a:endParaRPr>
          </a:p>
          <a:p>
            <a:pPr indent="0">
              <a:lnSpc>
                <a:spcPct val="80000"/>
              </a:lnSpc>
              <a:spcBef>
                <a:spcPts val="499"/>
              </a:spcBef>
              <a:buNone/>
              <a:tabLst>
                <a:tab algn="l" pos="0"/>
              </a:tabLst>
            </a:pPr>
            <a:endParaRPr b="0" lang="en-US" sz="20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US" sz="2000" spc="-1" strike="noStrike">
                <a:solidFill>
                  <a:schemeClr val="dk1"/>
                </a:solidFill>
                <a:latin typeface="Calibri"/>
                <a:ea typeface="Calibri"/>
              </a:rPr>
              <a:t>Gestionnaire de l'apprentissage </a:t>
            </a:r>
            <a:r>
              <a:rPr b="0" lang="en-US" sz="2000" spc="-1" strike="noStrike">
                <a:solidFill>
                  <a:schemeClr val="dk1"/>
                </a:solidFill>
                <a:latin typeface="Calibri"/>
                <a:ea typeface="Calibri"/>
              </a:rPr>
              <a:t>: supervise la planification, la mise en œuvre et l'évaluation des programmes et initiatives d'apprentissage. </a:t>
            </a:r>
            <a:endParaRPr b="0" lang="en-US" sz="2000" spc="-1" strike="noStrike">
              <a:solidFill>
                <a:srgbClr val="000000"/>
              </a:solidFill>
              <a:latin typeface="Arial"/>
            </a:endParaRPr>
          </a:p>
          <a:p>
            <a:pPr indent="0">
              <a:lnSpc>
                <a:spcPct val="80000"/>
              </a:lnSpc>
              <a:spcBef>
                <a:spcPts val="499"/>
              </a:spcBef>
              <a:buNone/>
              <a:tabLst>
                <a:tab algn="l" pos="0"/>
              </a:tabLst>
            </a:pPr>
            <a:endParaRPr b="0" lang="en-US" sz="2000" spc="-1" strike="noStrike">
              <a:solidFill>
                <a:srgbClr val="000000"/>
              </a:solidFill>
              <a:latin typeface="Arial"/>
            </a:endParaRPr>
          </a:p>
          <a:p>
            <a:pPr marL="457200" indent="-338040">
              <a:lnSpc>
                <a:spcPct val="80000"/>
              </a:lnSpc>
              <a:spcBef>
                <a:spcPts val="499"/>
              </a:spcBef>
              <a:buClr>
                <a:srgbClr val="000000"/>
              </a:buClr>
              <a:buFont typeface="OpenSymbol"/>
              <a:buAutoNum type="arabicPeriod"/>
              <a:tabLst>
                <a:tab algn="l" pos="0"/>
              </a:tabLst>
            </a:pPr>
            <a:r>
              <a:rPr b="1" lang="en-US" sz="2000" spc="-1" strike="noStrike">
                <a:solidFill>
                  <a:schemeClr val="dk1"/>
                </a:solidFill>
                <a:latin typeface="Calibri"/>
                <a:ea typeface="Calibri"/>
              </a:rPr>
              <a:t>Analyste de l'apprentissage </a:t>
            </a:r>
            <a:r>
              <a:rPr b="0" lang="en-US" sz="2000" spc="-1" strike="noStrike">
                <a:solidFill>
                  <a:schemeClr val="dk1"/>
                </a:solidFill>
                <a:latin typeface="Calibri"/>
                <a:ea typeface="Calibri"/>
              </a:rPr>
              <a:t>: collecte et analyse les données relatives aux activités et aux résultats de l'apprentissage.</a:t>
            </a:r>
            <a:endParaRPr b="0" lang="en-US" sz="2000" spc="-1" strike="noStrike">
              <a:solidFill>
                <a:srgbClr val="000000"/>
              </a:solidFill>
              <a:latin typeface="Arial"/>
            </a:endParaRPr>
          </a:p>
          <a:p>
            <a:pPr marL="457200" indent="0">
              <a:lnSpc>
                <a:spcPct val="80000"/>
              </a:lnSpc>
              <a:spcBef>
                <a:spcPts val="499"/>
              </a:spcBef>
              <a:buNone/>
              <a:tabLst>
                <a:tab algn="l" pos="0"/>
              </a:tabLst>
            </a:pPr>
            <a:endParaRPr b="0" lang="en-US" sz="2000" spc="-1" strike="noStrike">
              <a:solidFill>
                <a:srgbClr val="000000"/>
              </a:solidFill>
              <a:latin typeface="Arial"/>
            </a:endParaRPr>
          </a:p>
        </p:txBody>
      </p:sp>
      <p:sp>
        <p:nvSpPr>
          <p:cNvPr id="246" name="PlaceHolder 2"/>
          <p:cNvSpPr>
            <a:spLocks noGrp="1"/>
          </p:cNvSpPr>
          <p:nvPr>
            <p:ph/>
          </p:nvPr>
        </p:nvSpPr>
        <p:spPr>
          <a:xfrm>
            <a:off x="511200" y="282240"/>
            <a:ext cx="6820200" cy="848160"/>
          </a:xfrm>
          <a:prstGeom prst="rect">
            <a:avLst/>
          </a:prstGeom>
          <a:noFill/>
          <a:ln w="0">
            <a:noFill/>
          </a:ln>
        </p:spPr>
        <p:txBody>
          <a:bodyPr lIns="91440" rIns="91440" tIns="45720" bIns="45720" anchor="t">
            <a:normAutofit/>
          </a:bodyPr>
          <a:p>
            <a:pPr marL="457200" indent="0">
              <a:lnSpc>
                <a:spcPct val="100000"/>
              </a:lnSpc>
              <a:spcBef>
                <a:spcPts val="499"/>
              </a:spcBef>
              <a:buNone/>
              <a:tabLst>
                <a:tab algn="l" pos="0"/>
              </a:tabLst>
            </a:pPr>
            <a:r>
              <a:rPr b="0" lang="en-US" sz="3500" spc="-1" strike="noStrike">
                <a:solidFill>
                  <a:schemeClr val="lt1"/>
                </a:solidFill>
                <a:latin typeface="Calibri"/>
                <a:ea typeface="Calibri"/>
              </a:rPr>
              <a:t>Public cible</a:t>
            </a:r>
            <a:endParaRPr b="0" lang="en-US" sz="3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p:nvPr>
        </p:nvSpPr>
        <p:spPr>
          <a:xfrm>
            <a:off x="511200" y="282240"/>
            <a:ext cx="6820200" cy="848160"/>
          </a:xfrm>
          <a:prstGeom prst="rect">
            <a:avLst/>
          </a:prstGeom>
          <a:noFill/>
          <a:ln w="0">
            <a:noFill/>
          </a:ln>
        </p:spPr>
        <p:txBody>
          <a:bodyPr lIns="91440" rIns="91440" tIns="45720" bIns="45720" anchor="t">
            <a:normAutofit fontScale="81111" lnSpcReduction="10000"/>
          </a:bodyPr>
          <a:p>
            <a:pPr indent="0">
              <a:lnSpc>
                <a:spcPct val="100000"/>
              </a:lnSpc>
              <a:spcBef>
                <a:spcPts val="499"/>
              </a:spcBef>
              <a:buNone/>
              <a:tabLst>
                <a:tab algn="l" pos="0"/>
              </a:tabLst>
            </a:pPr>
            <a:r>
              <a:rPr b="0" lang="en-US" sz="3500" spc="-1" strike="noStrike">
                <a:solidFill>
                  <a:schemeClr val="lt1"/>
                </a:solidFill>
                <a:latin typeface="Calibri"/>
                <a:ea typeface="Calibri"/>
              </a:rPr>
              <a:t>Démonstration, exemples et prochaines étapes</a:t>
            </a:r>
            <a:endParaRPr b="0" lang="en-US" sz="3500" spc="-1" strike="noStrike">
              <a:solidFill>
                <a:srgbClr val="000000"/>
              </a:solidFill>
              <a:latin typeface="Arial"/>
            </a:endParaRPr>
          </a:p>
        </p:txBody>
      </p:sp>
      <p:pic>
        <p:nvPicPr>
          <p:cNvPr id="332" name="Google Shape;628;g258800cc4e5_0_ 1" descr=""/>
          <p:cNvPicPr/>
          <p:nvPr/>
        </p:nvPicPr>
        <p:blipFill>
          <a:blip r:embed="rId1"/>
          <a:stretch/>
        </p:blipFill>
        <p:spPr>
          <a:xfrm>
            <a:off x="1623600" y="2032920"/>
            <a:ext cx="4379040" cy="2380320"/>
          </a:xfrm>
          <a:prstGeom prst="rect">
            <a:avLst/>
          </a:prstGeom>
          <a:ln w="0">
            <a:noFill/>
          </a:ln>
        </p:spPr>
      </p:pic>
      <p:pic>
        <p:nvPicPr>
          <p:cNvPr id="333" name="Google Shape;630;g258800cc4e5_0_ 1" descr=""/>
          <p:cNvPicPr/>
          <p:nvPr/>
        </p:nvPicPr>
        <p:blipFill>
          <a:blip r:embed="rId2"/>
          <a:stretch/>
        </p:blipFill>
        <p:spPr>
          <a:xfrm>
            <a:off x="8065800" y="1791000"/>
            <a:ext cx="2501640" cy="3275280"/>
          </a:xfrm>
          <a:prstGeom prst="rect">
            <a:avLst/>
          </a:prstGeom>
          <a:ln w="0">
            <a:noFill/>
          </a:ln>
        </p:spPr>
      </p:pic>
      <p:pic>
        <p:nvPicPr>
          <p:cNvPr id="334" name="Google Shape;613;p 1" descr="https://lh3.googleusercontent.com/8WrpSVtJJ6DwFSYau-PwLXstiJu_rvqFDskFzL1P5SCaXv3kptopVPApKA1SfYkzzxatwAT-d4pph2-nhiEIz3jVC5NbsN7bQ7GrQqgyUtqXJNoCChAa1VyTcIJMhsbdRxucRcfrq3NisEWncG8T"/>
          <p:cNvPicPr/>
          <p:nvPr/>
        </p:nvPicPr>
        <p:blipFill>
          <a:blip r:embed="rId3"/>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p:nvPr>
        </p:nvSpPr>
        <p:spPr>
          <a:xfrm>
            <a:off x="0" y="1359000"/>
            <a:ext cx="12191040" cy="5497920"/>
          </a:xfrm>
          <a:prstGeom prst="rect">
            <a:avLst/>
          </a:prstGeom>
          <a:solidFill>
            <a:schemeClr val="lt1"/>
          </a:solidFill>
          <a:ln w="0">
            <a:noFill/>
          </a:ln>
        </p:spPr>
        <p:txBody>
          <a:bodyPr lIns="91440" rIns="91440" tIns="45720" bIns="45720" anchor="t">
            <a:normAutofit fontScale="50000"/>
          </a:bodyPr>
          <a:p>
            <a:pPr marL="457200" indent="-365760">
              <a:lnSpc>
                <a:spcPct val="100000"/>
              </a:lnSpc>
              <a:spcBef>
                <a:spcPts val="499"/>
              </a:spcBef>
              <a:buClr>
                <a:srgbClr val="ffffff"/>
              </a:buClr>
              <a:buFont typeface="Noto Sans Symbols"/>
              <a:buChar char="▪"/>
            </a:pPr>
            <a:r>
              <a:rPr b="1" lang="en-GB" sz="2600" spc="-1" strike="noStrike" u="sng">
                <a:solidFill>
                  <a:srgbClr val="0563c1"/>
                </a:solidFill>
                <a:uFillTx/>
                <a:latin typeface="Calibri"/>
                <a:ea typeface="Calibri"/>
                <a:hlinkClick r:id="rId1"/>
              </a:rPr>
              <a:t>Pictory </a:t>
            </a:r>
            <a:r>
              <a:rPr b="1" lang="en-GB" sz="2600" spc="-1" strike="noStrike" u="sng">
                <a:solidFill>
                  <a:srgbClr val="000000"/>
                </a:solidFill>
                <a:uFillTx/>
                <a:latin typeface="Calibri"/>
                <a:ea typeface="Calibri"/>
              </a:rPr>
              <a:t>: </a:t>
            </a:r>
            <a:r>
              <a:rPr b="0" lang="en-GB" sz="2600" spc="-1" strike="noStrike">
                <a:solidFill>
                  <a:srgbClr val="000000"/>
                </a:solidFill>
                <a:latin typeface="Calibri"/>
                <a:ea typeface="Calibri"/>
              </a:rPr>
              <a:t>Pictory est un générateur de vidéos AI. </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GB" sz="2600" spc="-1" strike="noStrike" u="sng">
                <a:solidFill>
                  <a:srgbClr val="0563c1"/>
                </a:solidFill>
                <a:uFillTx/>
                <a:latin typeface="Calibri"/>
                <a:ea typeface="Calibri"/>
                <a:hlinkClick r:id="rId2"/>
              </a:rPr>
              <a:t>Jasper </a:t>
            </a:r>
            <a:r>
              <a:rPr b="1" lang="en-GB" sz="2600" spc="-1" strike="noStrike" u="sng">
                <a:solidFill>
                  <a:srgbClr val="000000"/>
                </a:solidFill>
                <a:uFillTx/>
                <a:latin typeface="Calibri"/>
                <a:ea typeface="Calibri"/>
              </a:rPr>
              <a:t>: </a:t>
            </a:r>
            <a:r>
              <a:rPr b="0" lang="en-GB" sz="2600" spc="-1" strike="noStrike">
                <a:solidFill>
                  <a:srgbClr val="000000"/>
                </a:solidFill>
                <a:latin typeface="Calibri"/>
                <a:ea typeface="Calibri"/>
              </a:rPr>
              <a:t>le meilleur assistant d'écriture IA.</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US" sz="2600" spc="-1" strike="noStrike" u="sng">
                <a:solidFill>
                  <a:srgbClr val="0563c1"/>
                </a:solidFill>
                <a:uFillTx/>
                <a:latin typeface="Calibri"/>
                <a:ea typeface="Calibri"/>
                <a:hlinkClick r:id="rId3"/>
              </a:rPr>
              <a:t>Consensus </a:t>
            </a:r>
            <a:r>
              <a:rPr b="1" lang="en-US" sz="2600" spc="-1" strike="noStrike">
                <a:solidFill>
                  <a:srgbClr val="333333"/>
                </a:solidFill>
                <a:latin typeface="Calibri"/>
                <a:ea typeface="Calibri"/>
              </a:rPr>
              <a:t>: </a:t>
            </a:r>
            <a:r>
              <a:rPr b="0" lang="en-GB" sz="2600" spc="-1" strike="noStrike">
                <a:solidFill>
                  <a:srgbClr val="333333"/>
                </a:solidFill>
                <a:latin typeface="Calibri"/>
                <a:ea typeface="Calibri"/>
              </a:rPr>
              <a:t>fournit des réponses fondées sur des preuves aux questions de recherche. </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GB" sz="2600" spc="-1" strike="noStrike" u="sng">
                <a:solidFill>
                  <a:srgbClr val="0563c1"/>
                </a:solidFill>
                <a:uFillTx/>
                <a:latin typeface="Calibri"/>
                <a:ea typeface="Calibri"/>
                <a:hlinkClick r:id="rId4"/>
              </a:rPr>
              <a:t>Gradescope </a:t>
            </a:r>
            <a:r>
              <a:rPr b="1" lang="en-GB" sz="2600" spc="-1" strike="noStrike" u="sng">
                <a:solidFill>
                  <a:srgbClr val="000000"/>
                </a:solidFill>
                <a:uFillTx/>
                <a:latin typeface="Calibri"/>
                <a:ea typeface="Calibri"/>
              </a:rPr>
              <a:t>: </a:t>
            </a:r>
            <a:r>
              <a:rPr b="0" lang="en-GB" sz="2600" spc="-1" strike="noStrike">
                <a:solidFill>
                  <a:srgbClr val="000000"/>
                </a:solidFill>
                <a:latin typeface="Calibri"/>
                <a:ea typeface="Calibri"/>
              </a:rPr>
              <a:t>permet aux élèves de s'évaluer mutuellement tout en fournissant un retour d'information. </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GB" sz="2600" spc="-1" strike="noStrike" u="sng">
                <a:solidFill>
                  <a:srgbClr val="0563c1"/>
                </a:solidFill>
                <a:uFillTx/>
                <a:latin typeface="Calibri"/>
                <a:ea typeface="Calibri"/>
                <a:hlinkClick r:id="rId5"/>
              </a:rPr>
              <a:t>Feathery </a:t>
            </a:r>
            <a:r>
              <a:rPr b="1" lang="en-GB" sz="2600" spc="-1" strike="noStrike">
                <a:solidFill>
                  <a:srgbClr val="000000"/>
                </a:solidFill>
                <a:latin typeface="Calibri"/>
                <a:ea typeface="Calibri"/>
              </a:rPr>
              <a:t>: </a:t>
            </a:r>
            <a:r>
              <a:rPr b="0" lang="en-GB" sz="2600" spc="-1" strike="noStrike">
                <a:solidFill>
                  <a:srgbClr val="000000"/>
                </a:solidFill>
                <a:latin typeface="Calibri"/>
                <a:ea typeface="Calibri"/>
              </a:rPr>
              <a:t>permet aux utilisateurs de créer des formulaires hautement personnalisables sans avoir à coder.</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GB" sz="2600" spc="-1" strike="noStrike" u="sng">
                <a:solidFill>
                  <a:srgbClr val="0563c1"/>
                </a:solidFill>
                <a:uFillTx/>
                <a:latin typeface="Calibri"/>
                <a:ea typeface="Calibri"/>
                <a:hlinkClick r:id="rId6"/>
              </a:rPr>
              <a:t>Murf </a:t>
            </a:r>
            <a:r>
              <a:rPr b="1" lang="en-GB" sz="2600" spc="-1" strike="noStrike" u="sng">
                <a:solidFill>
                  <a:srgbClr val="000000"/>
                </a:solidFill>
                <a:uFillTx/>
                <a:latin typeface="Calibri"/>
                <a:ea typeface="Calibri"/>
              </a:rPr>
              <a:t>: les </a:t>
            </a:r>
            <a:r>
              <a:rPr b="0" lang="en-GB" sz="2600" spc="-1" strike="noStrike">
                <a:solidFill>
                  <a:srgbClr val="000000"/>
                </a:solidFill>
                <a:latin typeface="Calibri"/>
                <a:ea typeface="Calibri"/>
              </a:rPr>
              <a:t>générateurs de voix d'IA les plus populaires pour convertir du texte en parole, en voix off et en dictées. </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0" lang="en-GB" sz="2600" spc="-1" strike="noStrike" u="sng">
                <a:solidFill>
                  <a:srgbClr val="0563c1"/>
                </a:solidFill>
                <a:uFillTx/>
                <a:latin typeface="Calibri"/>
                <a:ea typeface="Calibri"/>
                <a:hlinkClick r:id="rId7"/>
              </a:rPr>
              <a:t>Fireflies </a:t>
            </a:r>
            <a:r>
              <a:rPr b="0" lang="en-GB" sz="2600" spc="-1" strike="noStrike">
                <a:solidFill>
                  <a:srgbClr val="000000"/>
                </a:solidFill>
                <a:latin typeface="Calibri"/>
                <a:ea typeface="Calibri"/>
              </a:rPr>
              <a:t>est un assistant de réunion IA qui utilise la PNL pour éliminer le besoin de prendre des notes pendant une réunion. </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US" sz="2600" spc="-1" strike="noStrike" u="sng">
                <a:solidFill>
                  <a:srgbClr val="0563c1"/>
                </a:solidFill>
                <a:uFillTx/>
                <a:latin typeface="Calibri"/>
                <a:ea typeface="Calibri"/>
                <a:hlinkClick r:id="rId8"/>
              </a:rPr>
              <a:t>MagicSchool.ai </a:t>
            </a:r>
            <a:r>
              <a:rPr b="1" lang="en-US" sz="2600" spc="-1" strike="noStrike">
                <a:solidFill>
                  <a:srgbClr val="333333"/>
                </a:solidFill>
                <a:latin typeface="Calibri"/>
                <a:ea typeface="Calibri"/>
              </a:rPr>
              <a:t>: vous permet </a:t>
            </a:r>
            <a:r>
              <a:rPr b="0" lang="en-GB" sz="2600" spc="-1" strike="noStrike">
                <a:solidFill>
                  <a:srgbClr val="333333"/>
                </a:solidFill>
                <a:latin typeface="Calibri"/>
                <a:ea typeface="Calibri"/>
              </a:rPr>
              <a:t>d'économiser les heures passées à créer du contenu original, à enseigner des cours et à accomplir des tâches administratives.</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GB" sz="2600" spc="-1" strike="noStrike" u="sng">
                <a:solidFill>
                  <a:srgbClr val="0563c1"/>
                </a:solidFill>
                <a:uFillTx/>
                <a:latin typeface="Calibri"/>
                <a:ea typeface="Calibri"/>
                <a:hlinkClick r:id="rId9"/>
              </a:rPr>
              <a:t>Ivy Chatbot </a:t>
            </a:r>
            <a:r>
              <a:rPr b="1" lang="en-GB" sz="2600" spc="-1" strike="noStrike" u="sng">
                <a:solidFill>
                  <a:srgbClr val="000000"/>
                </a:solidFill>
                <a:uFillTx/>
                <a:latin typeface="Calibri"/>
                <a:ea typeface="Calibri"/>
              </a:rPr>
              <a:t>: </a:t>
            </a:r>
            <a:r>
              <a:rPr b="0" lang="en-GB" sz="2600" spc="-1" strike="noStrike">
                <a:solidFill>
                  <a:srgbClr val="000000"/>
                </a:solidFill>
                <a:latin typeface="Calibri"/>
                <a:ea typeface="Calibri"/>
              </a:rPr>
              <a:t>aide à de nombreuses étapes du processus universitaire, telles que les formulaires de candidature, l'inscription, les frais de scolarité, les dates limites, etc. </a:t>
            </a: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pPr>
            <a:r>
              <a:rPr b="1" lang="en-US" sz="2600" spc="-1" strike="noStrike" u="sng">
                <a:solidFill>
                  <a:srgbClr val="0563c1"/>
                </a:solidFill>
                <a:uFillTx/>
                <a:latin typeface="Calibri"/>
                <a:ea typeface="Calibri"/>
                <a:hlinkClick r:id="rId10"/>
              </a:rPr>
              <a:t>Research Rabbit </a:t>
            </a:r>
            <a:r>
              <a:rPr b="1" lang="en-US" sz="2600" spc="-1" strike="noStrike">
                <a:solidFill>
                  <a:srgbClr val="333333"/>
                </a:solidFill>
                <a:latin typeface="Calibri"/>
                <a:ea typeface="Calibri"/>
              </a:rPr>
              <a:t>: </a:t>
            </a:r>
            <a:r>
              <a:rPr b="0" lang="en-GB" sz="2600" spc="-1" strike="noStrike">
                <a:solidFill>
                  <a:srgbClr val="333333"/>
                </a:solidFill>
                <a:latin typeface="Calibri"/>
                <a:ea typeface="Calibri"/>
              </a:rPr>
              <a:t>recherche et organise des documents de recherche pour vous et vos collaborateurs. Entrez un mot-clé et il vous renverra une liste d'articles pertinents.</a:t>
            </a:r>
            <a:endParaRPr b="0" lang="en-US" sz="2600" spc="-1" strike="noStrike">
              <a:solidFill>
                <a:srgbClr val="000000"/>
              </a:solidFill>
              <a:latin typeface="Arial"/>
            </a:endParaRPr>
          </a:p>
          <a:p>
            <a:pPr indent="0">
              <a:lnSpc>
                <a:spcPct val="100000"/>
              </a:lnSpc>
              <a:spcBef>
                <a:spcPts val="499"/>
              </a:spcBef>
              <a:buNone/>
              <a:tabLst>
                <a:tab algn="l" pos="0"/>
              </a:tabLst>
            </a:pPr>
            <a:endParaRPr b="0" lang="en-US" sz="2600" spc="-1" strike="noStrike">
              <a:solidFill>
                <a:srgbClr val="000000"/>
              </a:solidFill>
              <a:latin typeface="Arial"/>
            </a:endParaRPr>
          </a:p>
          <a:p>
            <a:pPr marL="457200" indent="-365760">
              <a:lnSpc>
                <a:spcPct val="100000"/>
              </a:lnSpc>
              <a:spcBef>
                <a:spcPts val="499"/>
              </a:spcBef>
              <a:buClr>
                <a:srgbClr val="ffffff"/>
              </a:buClr>
              <a:buFont typeface="Noto Sans Symbols"/>
              <a:buChar char="▪"/>
              <a:tabLst>
                <a:tab algn="l" pos="0"/>
              </a:tabLst>
            </a:pPr>
            <a:r>
              <a:rPr b="0" lang="en-GB" sz="2600" spc="-1" strike="noStrike">
                <a:solidFill>
                  <a:srgbClr val="333333"/>
                </a:solidFill>
                <a:latin typeface="Calibri"/>
                <a:ea typeface="Calibri"/>
              </a:rPr>
              <a:t>D'autres outils sont également disponibles : </a:t>
            </a:r>
            <a:endParaRPr b="0" lang="en-US" sz="26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GB" sz="2400" spc="-1" strike="noStrike" u="sng">
                <a:solidFill>
                  <a:srgbClr val="0563c1"/>
                </a:solidFill>
                <a:uFillTx/>
                <a:latin typeface="Calibri"/>
                <a:ea typeface="Calibri"/>
                <a:hlinkClick r:id="rId11"/>
              </a:rPr>
              <a:t>Lucioles</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0" lang="en-GB" sz="2400" spc="-1" strike="noStrike" u="sng">
                <a:solidFill>
                  <a:srgbClr val="0563c1"/>
                </a:solidFill>
                <a:uFillTx/>
                <a:latin typeface="Calibri"/>
                <a:ea typeface="Calibri"/>
                <a:hlinkClick r:id="rId12"/>
              </a:rPr>
              <a:t>Générateur de question AI </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GB" sz="2400" spc="-1" strike="noStrike" u="sng">
                <a:solidFill>
                  <a:srgbClr val="0563c1"/>
                </a:solidFill>
                <a:uFillTx/>
                <a:latin typeface="Calibri"/>
                <a:ea typeface="Calibri"/>
                <a:hlinkClick r:id="rId13"/>
              </a:rPr>
              <a:t>Sendsteps.ai - Générer des présentations et du contenu</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US" sz="2400" spc="-1" strike="noStrike">
                <a:solidFill>
                  <a:srgbClr val="21003c"/>
                </a:solidFill>
                <a:latin typeface="Calibri"/>
                <a:ea typeface="Calibri"/>
              </a:rPr>
              <a:t>Gradescope - Notation</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US" sz="2400" spc="-1" strike="noStrike">
                <a:solidFill>
                  <a:srgbClr val="21003c"/>
                </a:solidFill>
                <a:latin typeface="Calibri"/>
                <a:ea typeface="Calibri"/>
              </a:rPr>
              <a:t>Beautiful AI - Création de diapositives</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US" sz="2400" spc="-1" strike="noStrike">
                <a:solidFill>
                  <a:srgbClr val="21003c"/>
                </a:solidFill>
                <a:latin typeface="Calibri"/>
                <a:ea typeface="Calibri"/>
              </a:rPr>
              <a:t>SlidesAI.io - Créer des diapositives</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GB" sz="2400" spc="-1" strike="noStrike">
                <a:solidFill>
                  <a:srgbClr val="21003c"/>
                </a:solidFill>
                <a:latin typeface="Calibri"/>
                <a:ea typeface="Calibri"/>
              </a:rPr>
              <a:t>Copilot Education - Générer des plans de cours</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GB" sz="2400" spc="-1" strike="noStrike" u="sng">
                <a:solidFill>
                  <a:srgbClr val="0563c1"/>
                </a:solidFill>
                <a:uFillTx/>
                <a:latin typeface="Calibri"/>
                <a:ea typeface="Calibri"/>
                <a:hlinkClick r:id="rId14"/>
              </a:rPr>
              <a:t>Bard </a:t>
            </a:r>
            <a:r>
              <a:rPr b="1" lang="en-GB" sz="2400" spc="-1" strike="noStrike" u="sng">
                <a:solidFill>
                  <a:srgbClr val="327abd"/>
                </a:solidFill>
                <a:uFillTx/>
                <a:latin typeface="Calibri"/>
                <a:ea typeface="Calibri"/>
              </a:rPr>
              <a:t>:</a:t>
            </a:r>
            <a:r>
              <a:rPr b="0" lang="en-GB" sz="2400" spc="-1" strike="noStrike">
                <a:solidFill>
                  <a:srgbClr val="333333"/>
                </a:solidFill>
                <a:latin typeface="Calibri"/>
                <a:ea typeface="Calibri"/>
              </a:rPr>
              <a:t>La réponse de Google à ChatGPT </a:t>
            </a:r>
            <a:endParaRPr b="0" lang="en-US" sz="2400" spc="-1" strike="noStrike">
              <a:solidFill>
                <a:srgbClr val="000000"/>
              </a:solidFill>
              <a:latin typeface="Arial"/>
            </a:endParaRPr>
          </a:p>
          <a:p>
            <a:pPr lvl="1" marL="914400" indent="-343080">
              <a:lnSpc>
                <a:spcPct val="100000"/>
              </a:lnSpc>
              <a:spcBef>
                <a:spcPts val="601"/>
              </a:spcBef>
              <a:buClr>
                <a:srgbClr val="0070c0"/>
              </a:buClr>
              <a:buFont typeface="Arial"/>
              <a:buChar char="•"/>
              <a:tabLst>
                <a:tab algn="l" pos="0"/>
              </a:tabLst>
            </a:pPr>
            <a:r>
              <a:rPr b="1" lang="en-US" sz="2400" spc="-1" strike="noStrike" u="sng">
                <a:solidFill>
                  <a:srgbClr val="0563c1"/>
                </a:solidFill>
                <a:uFillTx/>
                <a:latin typeface="Calibri"/>
                <a:ea typeface="Calibri"/>
                <a:hlinkClick r:id="rId15"/>
              </a:rPr>
              <a:t>Reconnaissance vocale Dragon de Nuance</a:t>
            </a:r>
            <a:endParaRPr b="0" lang="en-US" sz="2400" spc="-1" strike="noStrike">
              <a:solidFill>
                <a:srgbClr val="000000"/>
              </a:solidFill>
              <a:latin typeface="Arial"/>
            </a:endParaRPr>
          </a:p>
          <a:p>
            <a:pPr indent="0">
              <a:lnSpc>
                <a:spcPct val="100000"/>
              </a:lnSpc>
              <a:spcBef>
                <a:spcPts val="601"/>
              </a:spcBef>
              <a:buNone/>
              <a:tabLst>
                <a:tab algn="l" pos="0"/>
              </a:tabLst>
            </a:pPr>
            <a:endParaRPr b="0" lang="en-US" sz="2400" spc="-1" strike="noStrike">
              <a:solidFill>
                <a:srgbClr val="000000"/>
              </a:solidFill>
              <a:latin typeface="Arial"/>
            </a:endParaRPr>
          </a:p>
          <a:p>
            <a:pPr indent="0">
              <a:lnSpc>
                <a:spcPct val="100000"/>
              </a:lnSpc>
              <a:spcBef>
                <a:spcPts val="499"/>
              </a:spcBef>
              <a:buNone/>
              <a:tabLst>
                <a:tab algn="l" pos="0"/>
              </a:tabLst>
            </a:pPr>
            <a:endParaRPr b="0" lang="en-US" sz="2600" spc="-1" strike="noStrike">
              <a:solidFill>
                <a:srgbClr val="000000"/>
              </a:solidFill>
              <a:latin typeface="Arial"/>
            </a:endParaRPr>
          </a:p>
        </p:txBody>
      </p:sp>
      <p:sp>
        <p:nvSpPr>
          <p:cNvPr id="336" name="PlaceHolder 2"/>
          <p:cNvSpPr>
            <a:spLocks noGrp="1"/>
          </p:cNvSpPr>
          <p:nvPr>
            <p:ph/>
          </p:nvPr>
        </p:nvSpPr>
        <p:spPr>
          <a:xfrm>
            <a:off x="187200" y="206280"/>
            <a:ext cx="6820200" cy="848160"/>
          </a:xfrm>
          <a:prstGeom prst="rect">
            <a:avLst/>
          </a:prstGeom>
          <a:noFill/>
          <a:ln w="0">
            <a:noFill/>
          </a:ln>
        </p:spPr>
        <p:txBody>
          <a:bodyPr lIns="91440" rIns="91440" tIns="45720" bIns="45720" anchor="t">
            <a:normAutofit fontScale="71666"/>
          </a:bodyPr>
          <a:p>
            <a:pPr marL="457200" indent="0">
              <a:lnSpc>
                <a:spcPct val="100000"/>
              </a:lnSpc>
              <a:spcBef>
                <a:spcPts val="499"/>
              </a:spcBef>
              <a:buNone/>
              <a:tabLst>
                <a:tab algn="l" pos="0"/>
              </a:tabLst>
            </a:pPr>
            <a:r>
              <a:rPr b="0" lang="fr-FR" sz="3500" spc="-1" strike="noStrike">
                <a:solidFill>
                  <a:schemeClr val="lt1"/>
                </a:solidFill>
                <a:latin typeface="Calibri"/>
                <a:ea typeface="Calibri"/>
              </a:rPr>
              <a:t>Mes principales recommandations pour les éducateurs</a:t>
            </a:r>
            <a:endParaRPr b="0" lang="en-US" sz="3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p:nvPr>
        </p:nvSpPr>
        <p:spPr>
          <a:xfrm>
            <a:off x="46080" y="155520"/>
            <a:ext cx="7663680" cy="848160"/>
          </a:xfrm>
          <a:prstGeom prst="rect">
            <a:avLst/>
          </a:prstGeom>
          <a:noFill/>
          <a:ln w="0">
            <a:noFill/>
          </a:ln>
        </p:spPr>
        <p:txBody>
          <a:bodyPr lIns="91440" rIns="91440" tIns="45720" bIns="45720" anchor="t">
            <a:normAutofit fontScale="71666"/>
          </a:bodyPr>
          <a:p>
            <a:pPr marL="401760" indent="0">
              <a:lnSpc>
                <a:spcPct val="100000"/>
              </a:lnSpc>
              <a:buNone/>
              <a:tabLst>
                <a:tab algn="l" pos="0"/>
              </a:tabLst>
            </a:pPr>
            <a:r>
              <a:rPr b="0" lang="en-US" sz="3500" spc="-1" strike="noStrike">
                <a:solidFill>
                  <a:schemeClr val="lt1"/>
                </a:solidFill>
                <a:latin typeface="Arial"/>
                <a:ea typeface="Arial"/>
              </a:rPr>
              <a:t>Démonstration avec ChatGPT </a:t>
            </a:r>
            <a:endParaRPr b="0" lang="en-US" sz="3500" spc="-1" strike="noStrike">
              <a:solidFill>
                <a:srgbClr val="000000"/>
              </a:solidFill>
              <a:latin typeface="Arial"/>
            </a:endParaRPr>
          </a:p>
          <a:p>
            <a:pPr marL="401760" indent="0">
              <a:lnSpc>
                <a:spcPct val="100000"/>
              </a:lnSpc>
              <a:buNone/>
              <a:tabLst>
                <a:tab algn="l" pos="0"/>
              </a:tabLst>
            </a:pPr>
            <a:r>
              <a:rPr b="0" lang="en-US" sz="3500" spc="-1" strike="noStrike">
                <a:solidFill>
                  <a:schemeClr val="lt1"/>
                </a:solidFill>
                <a:latin typeface="Arial"/>
                <a:ea typeface="Arial"/>
              </a:rPr>
              <a:t>&amp; Microsoft Bing Chat</a:t>
            </a:r>
            <a:endParaRPr b="0" lang="en-US" sz="3500" spc="-1" strike="noStrike">
              <a:solidFill>
                <a:srgbClr val="000000"/>
              </a:solidFill>
              <a:latin typeface="Arial"/>
            </a:endParaRPr>
          </a:p>
        </p:txBody>
      </p:sp>
      <p:pic>
        <p:nvPicPr>
          <p:cNvPr id="338" name="Google Shape;647;p17" descr=""/>
          <p:cNvPicPr/>
          <p:nvPr/>
        </p:nvPicPr>
        <p:blipFill>
          <a:blip r:embed="rId1"/>
          <a:stretch/>
        </p:blipFill>
        <p:spPr>
          <a:xfrm>
            <a:off x="11249640" y="0"/>
            <a:ext cx="941400" cy="711720"/>
          </a:xfrm>
          <a:prstGeom prst="rect">
            <a:avLst/>
          </a:prstGeom>
          <a:ln w="0">
            <a:noFill/>
          </a:ln>
        </p:spPr>
      </p:pic>
      <p:sp>
        <p:nvSpPr>
          <p:cNvPr id="339" name="PlaceHolder 2"/>
          <p:cNvSpPr>
            <a:spLocks noGrp="1"/>
          </p:cNvSpPr>
          <p:nvPr>
            <p:ph/>
          </p:nvPr>
        </p:nvSpPr>
        <p:spPr>
          <a:xfrm>
            <a:off x="5807520" y="1779480"/>
            <a:ext cx="6383520" cy="4281480"/>
          </a:xfrm>
          <a:prstGeom prst="rect">
            <a:avLst/>
          </a:prstGeom>
          <a:noFill/>
          <a:ln w="0">
            <a:noFill/>
          </a:ln>
        </p:spPr>
        <p:txBody>
          <a:bodyPr lIns="91440" rIns="91440" tIns="45720" bIns="45720" anchor="t">
            <a:normAutofit/>
          </a:bodyPr>
          <a:p>
            <a:pPr marL="401760" indent="-401760">
              <a:lnSpc>
                <a:spcPct val="100000"/>
              </a:lnSpc>
              <a:buClr>
                <a:srgbClr val="0070c0"/>
              </a:buClr>
              <a:buFont typeface="Noto Sans Symbols"/>
              <a:buChar char="▪"/>
            </a:pPr>
            <a:r>
              <a:rPr b="0" lang="en-US" sz="2600" spc="-1" strike="noStrike">
                <a:solidFill>
                  <a:srgbClr val="0070c0"/>
                </a:solidFill>
                <a:latin typeface="Calibri"/>
                <a:ea typeface="Calibri"/>
              </a:rPr>
              <a:t>Génération d'idées</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Expérimenter différents concepts</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Générer des questions de quiz à différents niveaux de difficulté</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Créer des scénarios de jeux de rôle.</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Créer des vidéos de formation rapide</a:t>
            </a:r>
            <a:endParaRPr b="0" lang="en-US" sz="2600" spc="-1" strike="noStrike">
              <a:solidFill>
                <a:srgbClr val="000000"/>
              </a:solidFill>
              <a:latin typeface="Arial"/>
            </a:endParaRPr>
          </a:p>
          <a:p>
            <a:pPr marL="401760" indent="-401760">
              <a:lnSpc>
                <a:spcPct val="100000"/>
              </a:lnSpc>
              <a:spcBef>
                <a:spcPts val="1100"/>
              </a:spcBef>
              <a:buClr>
                <a:srgbClr val="0070c0"/>
              </a:buClr>
              <a:buFont typeface="Noto Sans Symbols"/>
              <a:buChar char="▪"/>
            </a:pPr>
            <a:r>
              <a:rPr b="0" lang="en-US" sz="2600" spc="-1" strike="noStrike">
                <a:solidFill>
                  <a:srgbClr val="0070c0"/>
                </a:solidFill>
                <a:latin typeface="Calibri"/>
                <a:ea typeface="Calibri"/>
              </a:rPr>
              <a:t>Générer des images uniques</a:t>
            </a:r>
            <a:endParaRPr b="0" lang="en-US" sz="2600" spc="-1" strike="noStrike">
              <a:solidFill>
                <a:srgbClr val="000000"/>
              </a:solidFill>
              <a:latin typeface="Arial"/>
            </a:endParaRPr>
          </a:p>
        </p:txBody>
      </p:sp>
      <p:pic>
        <p:nvPicPr>
          <p:cNvPr id="340" name="Google Shape;649;p17" descr=""/>
          <p:cNvPicPr/>
          <p:nvPr/>
        </p:nvPicPr>
        <p:blipFill>
          <a:blip r:embed="rId2"/>
          <a:stretch/>
        </p:blipFill>
        <p:spPr>
          <a:xfrm>
            <a:off x="0" y="1398600"/>
            <a:ext cx="5431680" cy="5402520"/>
          </a:xfrm>
          <a:prstGeom prst="rect">
            <a:avLst/>
          </a:prstGeom>
          <a:ln w="0">
            <a:noFill/>
          </a:ln>
        </p:spPr>
      </p:pic>
      <p:pic>
        <p:nvPicPr>
          <p:cNvPr id="341" name="Google Shape;613;p57" descr="https://lh3.googleusercontent.com/8WrpSVtJJ6DwFSYau-PwLXstiJu_rvqFDskFzL1P5SCaXv3kptopVPApKA1SfYkzzxatwAT-d4pph2-nhiEIz3jVC5NbsN7bQ7GrQqgyUtqXJNoCChAa1VyTcIJMhsbdRxucRcfrq3NisEWncG8T"/>
          <p:cNvPicPr/>
          <p:nvPr/>
        </p:nvPicPr>
        <p:blipFill>
          <a:blip r:embed="rId3"/>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childTnLst>
                  <p:par>
                    <p:cTn id="73" fill="hold">
                      <p:stCondLst>
                        <p:cond delay="indefinite"/>
                      </p:stCondLst>
                      <p:childTnLst>
                        <p:par>
                          <p:cTn id="74" fill="hold">
                            <p:stCondLst>
                              <p:cond delay="0"/>
                            </p:stCondLst>
                            <p:childTnLst>
                              <p:par>
                                <p:cTn id="75" nodeType="clickEffect" fill="hold" presetClass="entr" presetID="10">
                                  <p:stCondLst>
                                    <p:cond delay="0"/>
                                  </p:stCondLst>
                                  <p:childTnLst>
                                    <p:set>
                                      <p:cBhvr>
                                        <p:cTn id="76" dur="1" fill="hold">
                                          <p:stCondLst>
                                            <p:cond delay="0"/>
                                          </p:stCondLst>
                                        </p:cTn>
                                        <p:tgtEl>
                                          <p:spTgt spid="337">
                                            <p:txEl>
                                              <p:pRg st="0" end="0"/>
                                            </p:txEl>
                                          </p:spTgt>
                                        </p:tgtEl>
                                        <p:attrNameLst>
                                          <p:attrName>style.visibility</p:attrName>
                                        </p:attrNameLst>
                                      </p:cBhvr>
                                      <p:to>
                                        <p:strVal val="visible"/>
                                      </p:to>
                                    </p:set>
                                    <p:animEffect filter="fade" transition="in">
                                      <p:cBhvr additive="repl">
                                        <p:cTn id="77" dur="1000"/>
                                        <p:tgtEl>
                                          <p:spTgt spid="3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10">
                                  <p:stCondLst>
                                    <p:cond delay="0"/>
                                  </p:stCondLst>
                                  <p:childTnLst>
                                    <p:set>
                                      <p:cBhvr>
                                        <p:cTn id="81" dur="1" fill="hold">
                                          <p:stCondLst>
                                            <p:cond delay="0"/>
                                          </p:stCondLst>
                                        </p:cTn>
                                        <p:tgtEl>
                                          <p:spTgt spid="337">
                                            <p:txEl>
                                              <p:pRg st="1" end="1"/>
                                            </p:txEl>
                                          </p:spTgt>
                                        </p:tgtEl>
                                        <p:attrNameLst>
                                          <p:attrName>style.visibility</p:attrName>
                                        </p:attrNameLst>
                                      </p:cBhvr>
                                      <p:to>
                                        <p:strVal val="visible"/>
                                      </p:to>
                                    </p:set>
                                    <p:animEffect filter="fade" transition="in">
                                      <p:cBhvr additive="repl">
                                        <p:cTn id="82" dur="1000"/>
                                        <p:tgtEl>
                                          <p:spTgt spid="33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Exemple 1 : eCampus</a:t>
            </a:r>
            <a:endParaRPr b="0" lang="en-US" sz="3500" spc="-1" strike="noStrike">
              <a:solidFill>
                <a:srgbClr val="000000"/>
              </a:solidFill>
              <a:latin typeface="Arial"/>
            </a:endParaRPr>
          </a:p>
        </p:txBody>
      </p:sp>
      <p:pic>
        <p:nvPicPr>
          <p:cNvPr id="343" name="Google Shape;659;p18" descr=""/>
          <p:cNvPicPr/>
          <p:nvPr/>
        </p:nvPicPr>
        <p:blipFill>
          <a:blip r:embed="rId1"/>
          <a:stretch/>
        </p:blipFill>
        <p:spPr>
          <a:xfrm>
            <a:off x="11249640" y="0"/>
            <a:ext cx="941400" cy="711720"/>
          </a:xfrm>
          <a:prstGeom prst="rect">
            <a:avLst/>
          </a:prstGeom>
          <a:ln w="0">
            <a:noFill/>
          </a:ln>
        </p:spPr>
      </p:pic>
      <p:sp>
        <p:nvSpPr>
          <p:cNvPr id="344" name="PlaceHolder 2"/>
          <p:cNvSpPr>
            <a:spLocks noGrp="1"/>
          </p:cNvSpPr>
          <p:nvPr>
            <p:ph/>
          </p:nvPr>
        </p:nvSpPr>
        <p:spPr>
          <a:xfrm>
            <a:off x="4227120" y="1600560"/>
            <a:ext cx="8145720" cy="4281480"/>
          </a:xfrm>
          <a:prstGeom prst="rect">
            <a:avLst/>
          </a:prstGeom>
          <a:noFill/>
          <a:ln w="0">
            <a:noFill/>
          </a:ln>
        </p:spPr>
        <p:txBody>
          <a:bodyPr lIns="91440" rIns="91440" tIns="45720" bIns="45720" anchor="t">
            <a:normAutofit/>
          </a:bodyPr>
          <a:p>
            <a:pPr indent="0">
              <a:lnSpc>
                <a:spcPct val="100000"/>
              </a:lnSpc>
              <a:buNone/>
              <a:tabLst>
                <a:tab algn="l" pos="0"/>
              </a:tabLst>
            </a:pPr>
            <a:r>
              <a:rPr b="0" lang="en-US" sz="2600" spc="-1" strike="noStrike">
                <a:solidFill>
                  <a:srgbClr val="0070c0"/>
                </a:solidFill>
                <a:latin typeface="Calibri"/>
                <a:ea typeface="Calibri"/>
              </a:rPr>
              <a:t>eCampus est une plateforme d'enseignement et d'apprentissage en ligne (EdTech) basée sur le web et le mobile qui utilise l'intelligence artificielle pour aider les apprenants à apprendre plus intelligemment en coachant et en formant les employés sans les efforts supplémentaires nécessaires pour leurs points forts. </a:t>
            </a:r>
            <a:endParaRPr b="0" lang="en-US" sz="2600" spc="-1" strike="noStrike">
              <a:solidFill>
                <a:srgbClr val="000000"/>
              </a:solidFill>
              <a:latin typeface="Arial"/>
            </a:endParaRPr>
          </a:p>
        </p:txBody>
      </p:sp>
      <p:pic>
        <p:nvPicPr>
          <p:cNvPr id="345" name="Google Shape;661;p18" descr=""/>
          <p:cNvPicPr/>
          <p:nvPr/>
        </p:nvPicPr>
        <p:blipFill>
          <a:blip r:embed="rId2"/>
          <a:stretch/>
        </p:blipFill>
        <p:spPr>
          <a:xfrm>
            <a:off x="0" y="2144880"/>
            <a:ext cx="3665880" cy="1246680"/>
          </a:xfrm>
          <a:prstGeom prst="rect">
            <a:avLst/>
          </a:prstGeom>
          <a:ln w="0">
            <a:noFill/>
          </a:ln>
        </p:spPr>
      </p:pic>
      <p:sp>
        <p:nvSpPr>
          <p:cNvPr id="346" name="Google Shape;662;p18"/>
          <p:cNvSpPr/>
          <p:nvPr/>
        </p:nvSpPr>
        <p:spPr>
          <a:xfrm>
            <a:off x="2444760" y="4609440"/>
            <a:ext cx="558720" cy="334800"/>
          </a:xfrm>
          <a:prstGeom prst="rect">
            <a:avLst/>
          </a:prstGeom>
          <a:solidFill>
            <a:schemeClr val="lt1"/>
          </a:solidFill>
          <a:ln w="12600">
            <a:solidFill>
              <a:srgbClr val="ffffff"/>
            </a:solidFill>
            <a:miter/>
          </a:ln>
        </p:spPr>
        <p:style>
          <a:lnRef idx="0"/>
          <a:fillRef idx="0"/>
          <a:effectRef idx="0"/>
          <a:fontRef idx="minor"/>
        </p:style>
        <p:txBody>
          <a:bodyPr lIns="90000" rIns="90000" tIns="45000" bIns="45000" anchor="ctr">
            <a:noAutofit/>
          </a:bodyPr>
          <a:p>
            <a:pPr>
              <a:lnSpc>
                <a:spcPct val="100000"/>
              </a:lnSpc>
            </a:pPr>
            <a:endParaRPr b="0" lang="en-US" sz="1800" spc="-1" strike="noStrike">
              <a:solidFill>
                <a:schemeClr val="lt1"/>
              </a:solidFill>
              <a:latin typeface="Calibri"/>
              <a:ea typeface="Calibri"/>
            </a:endParaRPr>
          </a:p>
        </p:txBody>
      </p:sp>
      <p:pic>
        <p:nvPicPr>
          <p:cNvPr id="347" name="Google Shape;663;p18" descr=""/>
          <p:cNvPicPr/>
          <p:nvPr/>
        </p:nvPicPr>
        <p:blipFill>
          <a:blip r:embed="rId3"/>
          <a:stretch/>
        </p:blipFill>
        <p:spPr>
          <a:xfrm>
            <a:off x="1606320" y="4258080"/>
            <a:ext cx="8028000" cy="1809720"/>
          </a:xfrm>
          <a:prstGeom prst="rect">
            <a:avLst/>
          </a:prstGeom>
          <a:ln w="0">
            <a:noFill/>
          </a:ln>
        </p:spPr>
      </p:pic>
      <p:pic>
        <p:nvPicPr>
          <p:cNvPr id="348" name="Google Shape;613;p57" descr="https://lh3.googleusercontent.com/8WrpSVtJJ6DwFSYau-PwLXstiJu_rvqFDskFzL1P5SCaXv3kptopVPApKA1SfYkzzxatwAT-d4pph2-nhiEIz3jVC5NbsN7bQ7GrQqgyUtqXJNoCChAa1VyTcIJMhsbdRxucRcfrq3NisEWncG8T"/>
          <p:cNvPicPr/>
          <p:nvPr/>
        </p:nvPicPr>
        <p:blipFill>
          <a:blip r:embed="rId4"/>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timing>
    <p:tnLst>
      <p:par>
        <p:cTn id="83" dur="indefinite" restart="never" nodeType="tmRoot">
          <p:childTnLst>
            <p:seq>
              <p:cTn id="84" dur="indefinite" nodeType="mainSeq">
                <p:childTnLst>
                  <p:par>
                    <p:cTn id="85" fill="hold">
                      <p:stCondLst>
                        <p:cond delay="indefinite"/>
                      </p:stCondLst>
                      <p:childTnLst>
                        <p:par>
                          <p:cTn id="86" fill="hold">
                            <p:stCondLst>
                              <p:cond delay="0"/>
                            </p:stCondLst>
                            <p:childTnLst>
                              <p:par>
                                <p:cTn id="87" nodeType="clickEffect" fill="hold" presetClass="entr" presetID="10">
                                  <p:stCondLst>
                                    <p:cond delay="0"/>
                                  </p:stCondLst>
                                  <p:childTnLst>
                                    <p:set>
                                      <p:cBhvr>
                                        <p:cTn id="88" dur="1" fill="hold">
                                          <p:stCondLst>
                                            <p:cond delay="0"/>
                                          </p:stCondLst>
                                        </p:cTn>
                                        <p:tgtEl>
                                          <p:spTgt spid="342">
                                            <p:txEl>
                                              <p:pRg st="0" end="0"/>
                                            </p:txEl>
                                          </p:spTgt>
                                        </p:tgtEl>
                                        <p:attrNameLst>
                                          <p:attrName>style.visibility</p:attrName>
                                        </p:attrNameLst>
                                      </p:cBhvr>
                                      <p:to>
                                        <p:strVal val="visible"/>
                                      </p:to>
                                    </p:set>
                                    <p:animEffect filter="fade" transition="in">
                                      <p:cBhvr additive="repl">
                                        <p:cTn id="89" dur="1000"/>
                                        <p:tgtEl>
                                          <p:spTgt spid="34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p:nvPr>
        </p:nvSpPr>
        <p:spPr>
          <a:xfrm>
            <a:off x="0" y="282240"/>
            <a:ext cx="7331040" cy="848160"/>
          </a:xfrm>
          <a:prstGeom prst="rect">
            <a:avLst/>
          </a:prstGeom>
          <a:noFill/>
          <a:ln w="0">
            <a:noFill/>
          </a:ln>
        </p:spPr>
        <p:txBody>
          <a:bodyPr lIns="91440" rIns="91440" tIns="45720" bIns="45720" anchor="t">
            <a:normAutofit fontScale="96666"/>
          </a:bodyPr>
          <a:p>
            <a:pPr marL="401760" indent="0">
              <a:lnSpc>
                <a:spcPct val="100000"/>
              </a:lnSpc>
              <a:buNone/>
              <a:tabLst>
                <a:tab algn="l" pos="0"/>
              </a:tabLst>
            </a:pPr>
            <a:r>
              <a:rPr b="0" lang="en-US" sz="3500" spc="-1" strike="noStrike">
                <a:solidFill>
                  <a:schemeClr val="lt1"/>
                </a:solidFill>
                <a:latin typeface="Arial"/>
                <a:ea typeface="Arial"/>
              </a:rPr>
              <a:t>2. Université du leadership africain </a:t>
            </a:r>
            <a:endParaRPr b="0" lang="en-US" sz="3500" spc="-1" strike="noStrike">
              <a:solidFill>
                <a:srgbClr val="000000"/>
              </a:solidFill>
              <a:latin typeface="Arial"/>
            </a:endParaRPr>
          </a:p>
        </p:txBody>
      </p:sp>
      <p:pic>
        <p:nvPicPr>
          <p:cNvPr id="350" name="Google Shape;673;p20" descr=""/>
          <p:cNvPicPr/>
          <p:nvPr/>
        </p:nvPicPr>
        <p:blipFill>
          <a:blip r:embed="rId1"/>
          <a:stretch/>
        </p:blipFill>
        <p:spPr>
          <a:xfrm>
            <a:off x="11249640" y="0"/>
            <a:ext cx="941400" cy="711720"/>
          </a:xfrm>
          <a:prstGeom prst="rect">
            <a:avLst/>
          </a:prstGeom>
          <a:ln w="0">
            <a:noFill/>
          </a:ln>
        </p:spPr>
      </p:pic>
      <p:sp>
        <p:nvSpPr>
          <p:cNvPr id="351" name="PlaceHolder 2"/>
          <p:cNvSpPr>
            <a:spLocks noGrp="1"/>
          </p:cNvSpPr>
          <p:nvPr>
            <p:ph/>
          </p:nvPr>
        </p:nvSpPr>
        <p:spPr>
          <a:xfrm>
            <a:off x="4217400" y="1435680"/>
            <a:ext cx="7973640" cy="5421240"/>
          </a:xfrm>
          <a:prstGeom prst="rect">
            <a:avLst/>
          </a:prstGeom>
          <a:solidFill>
            <a:schemeClr val="lt1"/>
          </a:solidFill>
          <a:ln w="0">
            <a:noFill/>
          </a:ln>
        </p:spPr>
        <p:txBody>
          <a:bodyPr lIns="91440" rIns="91440" tIns="45720" bIns="45720" anchor="t">
            <a:normAutofit fontScale="96666" lnSpcReduction="10000"/>
          </a:bodyPr>
          <a:p>
            <a:pPr marL="401760" indent="-401760">
              <a:lnSpc>
                <a:spcPct val="100000"/>
              </a:lnSpc>
              <a:buClr>
                <a:srgbClr val="0070c0"/>
              </a:buClr>
              <a:buFont typeface="Noto Sans Symbols"/>
              <a:buChar char="▪"/>
            </a:pPr>
            <a:r>
              <a:rPr b="0" lang="en-US" sz="2800" spc="-1" strike="noStrike">
                <a:solidFill>
                  <a:srgbClr val="0070c0"/>
                </a:solidFill>
                <a:latin typeface="Calibri"/>
                <a:ea typeface="Calibri"/>
              </a:rPr>
              <a:t>ALX a intégré la technologie de l'IA dans sa plateforme d'apprentissage afin de personnaliser et d'améliorer l'expérience d'apprentissage de ses étudiants. </a:t>
            </a:r>
            <a:endParaRPr b="0" lang="en-US" sz="28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marL="401760" indent="-401760">
              <a:lnSpc>
                <a:spcPct val="100000"/>
              </a:lnSpc>
              <a:buClr>
                <a:srgbClr val="0070c0"/>
              </a:buClr>
              <a:buFont typeface="Noto Sans Symbols"/>
              <a:buChar char="▪"/>
              <a:tabLst>
                <a:tab algn="l" pos="0"/>
              </a:tabLst>
            </a:pPr>
            <a:r>
              <a:rPr b="0" lang="en-US" sz="2800" spc="-1" strike="noStrike">
                <a:solidFill>
                  <a:srgbClr val="0070c0"/>
                </a:solidFill>
                <a:latin typeface="Calibri"/>
                <a:ea typeface="Calibri"/>
              </a:rPr>
              <a:t>Cette approche fondée sur l'IA aide l'ALU à </a:t>
            </a:r>
            <a:r>
              <a:rPr b="1" lang="en-US" sz="2800" spc="-1" strike="noStrike">
                <a:solidFill>
                  <a:srgbClr val="ffc000"/>
                </a:solidFill>
                <a:latin typeface="Calibri"/>
                <a:ea typeface="Calibri"/>
              </a:rPr>
              <a:t>maximiser l'efficacité de </a:t>
            </a:r>
            <a:r>
              <a:rPr b="0" lang="en-US" sz="2800" spc="-1" strike="noStrike">
                <a:solidFill>
                  <a:srgbClr val="0070c0"/>
                </a:solidFill>
                <a:latin typeface="Calibri"/>
                <a:ea typeface="Calibri"/>
              </a:rPr>
              <a:t>ses programmes d'apprentissage, à stimuler la productivité des étudiants et à </a:t>
            </a:r>
            <a:endParaRPr b="0" lang="en-US" sz="28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indent="0">
              <a:lnSpc>
                <a:spcPct val="100000"/>
              </a:lnSpc>
              <a:buNone/>
              <a:tabLst>
                <a:tab algn="l" pos="0"/>
              </a:tabLst>
            </a:pPr>
            <a:endParaRPr b="0" lang="en-US" sz="2800" spc="-1" strike="noStrike">
              <a:solidFill>
                <a:srgbClr val="000000"/>
              </a:solidFill>
              <a:latin typeface="Arial"/>
            </a:endParaRPr>
          </a:p>
          <a:p>
            <a:pPr marL="401760" indent="-401760">
              <a:lnSpc>
                <a:spcPct val="100000"/>
              </a:lnSpc>
              <a:buClr>
                <a:srgbClr val="0070c0"/>
              </a:buClr>
              <a:buFont typeface="Noto Sans Symbols"/>
              <a:buChar char="▪"/>
              <a:tabLst>
                <a:tab algn="l" pos="0"/>
              </a:tabLst>
            </a:pPr>
            <a:r>
              <a:rPr b="0" lang="en-US" sz="2800" spc="-1" strike="noStrike">
                <a:solidFill>
                  <a:srgbClr val="0070c0"/>
                </a:solidFill>
                <a:latin typeface="Calibri"/>
                <a:ea typeface="Calibri"/>
              </a:rPr>
              <a:t>favoriser une culture d'apprentissage et de développement continus.</a:t>
            </a:r>
            <a:endParaRPr b="0" lang="en-US" sz="2800" spc="-1" strike="noStrike">
              <a:solidFill>
                <a:srgbClr val="000000"/>
              </a:solidFill>
              <a:latin typeface="Arial"/>
            </a:endParaRPr>
          </a:p>
        </p:txBody>
      </p:sp>
      <p:pic>
        <p:nvPicPr>
          <p:cNvPr id="352" name="Google Shape;675;p20" descr=""/>
          <p:cNvPicPr/>
          <p:nvPr/>
        </p:nvPicPr>
        <p:blipFill>
          <a:blip r:embed="rId2"/>
          <a:stretch/>
        </p:blipFill>
        <p:spPr>
          <a:xfrm>
            <a:off x="0" y="3022920"/>
            <a:ext cx="3485160" cy="1303920"/>
          </a:xfrm>
          <a:prstGeom prst="rect">
            <a:avLst/>
          </a:prstGeom>
          <a:ln w="0">
            <a:noFill/>
          </a:ln>
        </p:spPr>
      </p:pic>
      <p:pic>
        <p:nvPicPr>
          <p:cNvPr id="353" name="Google Shape;613;p57" descr="https://lh3.googleusercontent.com/8WrpSVtJJ6DwFSYau-PwLXstiJu_rvqFDskFzL1P5SCaXv3kptopVPApKA1SfYkzzxatwAT-d4pph2-nhiEIz3jVC5NbsN7bQ7GrQqgyUtqXJNoCChAa1VyTcIJMhsbdRxucRcfrq3NisEWncG8T"/>
          <p:cNvPicPr/>
          <p:nvPr/>
        </p:nvPicPr>
        <p:blipFill>
          <a:blip r:embed="rId3"/>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timing>
    <p:tnLst>
      <p:par>
        <p:cTn id="90" dur="indefinite" restart="never" nodeType="tmRoot">
          <p:childTnLst>
            <p:seq>
              <p:cTn id="91" dur="indefinite" nodeType="mainSeq">
                <p:childTnLst>
                  <p:par>
                    <p:cTn id="92" fill="hold">
                      <p:stCondLst>
                        <p:cond delay="indefinite"/>
                      </p:stCondLst>
                      <p:childTnLst>
                        <p:par>
                          <p:cTn id="93" fill="hold">
                            <p:stCondLst>
                              <p:cond delay="0"/>
                            </p:stCondLst>
                            <p:childTnLst>
                              <p:par>
                                <p:cTn id="94" nodeType="clickEffect" fill="hold" presetClass="entr" presetID="10">
                                  <p:stCondLst>
                                    <p:cond delay="0"/>
                                  </p:stCondLst>
                                  <p:childTnLst>
                                    <p:set>
                                      <p:cBhvr>
                                        <p:cTn id="95" dur="1" fill="hold">
                                          <p:stCondLst>
                                            <p:cond delay="0"/>
                                          </p:stCondLst>
                                        </p:cTn>
                                        <p:tgtEl>
                                          <p:spTgt spid="349">
                                            <p:txEl>
                                              <p:pRg st="0" end="0"/>
                                            </p:txEl>
                                          </p:spTgt>
                                        </p:tgtEl>
                                        <p:attrNameLst>
                                          <p:attrName>style.visibility</p:attrName>
                                        </p:attrNameLst>
                                      </p:cBhvr>
                                      <p:to>
                                        <p:strVal val="visible"/>
                                      </p:to>
                                    </p:set>
                                    <p:animEffect filter="fade" transition="in">
                                      <p:cBhvr additive="repl">
                                        <p:cTn id="96" dur="1000"/>
                                        <p:tgtEl>
                                          <p:spTgt spid="34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p:nvPr>
        </p:nvSpPr>
        <p:spPr>
          <a:xfrm>
            <a:off x="137880" y="179640"/>
            <a:ext cx="759744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2800" spc="-1" strike="noStrike">
                <a:solidFill>
                  <a:schemeClr val="lt1"/>
                </a:solidFill>
                <a:latin typeface="Arial"/>
                <a:ea typeface="Arial"/>
              </a:rPr>
              <a:t>À QUELS DÉFIS FAUT-IL S'ATTENDRE ?</a:t>
            </a:r>
            <a:endParaRPr b="0" lang="en-US" sz="2800" spc="-1" strike="noStrike">
              <a:solidFill>
                <a:srgbClr val="000000"/>
              </a:solidFill>
              <a:latin typeface="Arial"/>
            </a:endParaRPr>
          </a:p>
        </p:txBody>
      </p:sp>
      <p:pic>
        <p:nvPicPr>
          <p:cNvPr id="355" name="Google Shape;685;p22" descr=""/>
          <p:cNvPicPr/>
          <p:nvPr/>
        </p:nvPicPr>
        <p:blipFill>
          <a:blip r:embed="rId1"/>
          <a:stretch/>
        </p:blipFill>
        <p:spPr>
          <a:xfrm>
            <a:off x="11249640" y="0"/>
            <a:ext cx="941400" cy="711720"/>
          </a:xfrm>
          <a:prstGeom prst="rect">
            <a:avLst/>
          </a:prstGeom>
          <a:ln w="0">
            <a:noFill/>
          </a:ln>
        </p:spPr>
      </p:pic>
      <p:sp>
        <p:nvSpPr>
          <p:cNvPr id="356" name="PlaceHolder 2"/>
          <p:cNvSpPr>
            <a:spLocks noGrp="1"/>
          </p:cNvSpPr>
          <p:nvPr>
            <p:ph/>
          </p:nvPr>
        </p:nvSpPr>
        <p:spPr>
          <a:xfrm>
            <a:off x="3726000" y="1492920"/>
            <a:ext cx="8464680" cy="5364000"/>
          </a:xfrm>
          <a:prstGeom prst="rect">
            <a:avLst/>
          </a:prstGeom>
          <a:solidFill>
            <a:schemeClr val="lt1"/>
          </a:solidFill>
          <a:ln w="0">
            <a:noFill/>
          </a:ln>
        </p:spPr>
        <p:txBody>
          <a:bodyPr lIns="91440" rIns="91440" tIns="45720" bIns="45720" anchor="t">
            <a:normAutofit fontScale="75000"/>
          </a:bodyPr>
          <a:p>
            <a:pPr marL="401760" indent="-401760">
              <a:lnSpc>
                <a:spcPct val="100000"/>
              </a:lnSpc>
              <a:buClr>
                <a:srgbClr val="0070c0"/>
              </a:buClr>
              <a:buFont typeface="OpenSymbol"/>
              <a:buAutoNum type="arabicPeriod"/>
            </a:pPr>
            <a:r>
              <a:rPr b="1" lang="en-US" sz="2600" spc="-1" strike="noStrike">
                <a:solidFill>
                  <a:srgbClr val="ffc000"/>
                </a:solidFill>
                <a:highlight>
                  <a:srgbClr val="ffffff"/>
                </a:highlight>
                <a:latin typeface="Calibri"/>
                <a:ea typeface="Calibri"/>
              </a:rPr>
              <a:t>Disponibilité et qualité des données </a:t>
            </a:r>
            <a:r>
              <a:rPr b="0" lang="en-US" sz="2600" spc="-1" strike="noStrike">
                <a:solidFill>
                  <a:srgbClr val="0070c0"/>
                </a:solidFill>
                <a:highlight>
                  <a:srgbClr val="ffffff"/>
                </a:highlight>
                <a:latin typeface="Calibri"/>
                <a:ea typeface="Calibri"/>
              </a:rPr>
              <a:t>: l'IA repose sur de grands volumes de données de haute qualité. Les données du Chat GPT sont disponibles jusqu'en juin 2021. </a:t>
            </a:r>
            <a:endParaRPr b="0" lang="en-US" sz="2600" spc="-1" strike="noStrike">
              <a:solidFill>
                <a:srgbClr val="000000"/>
              </a:solidFill>
              <a:latin typeface="Arial"/>
            </a:endParaRPr>
          </a:p>
          <a:p>
            <a:pPr marL="401760" indent="-401760">
              <a:lnSpc>
                <a:spcPct val="100000"/>
              </a:lnSpc>
              <a:spcBef>
                <a:spcPts val="1100"/>
              </a:spcBef>
              <a:buClr>
                <a:srgbClr val="0070c0"/>
              </a:buClr>
              <a:buFont typeface="OpenSymbol"/>
              <a:buAutoNum type="arabicPeriod"/>
            </a:pPr>
            <a:r>
              <a:rPr b="1" lang="en-US" sz="2600" spc="-1" strike="noStrike">
                <a:solidFill>
                  <a:srgbClr val="ffc000"/>
                </a:solidFill>
                <a:highlight>
                  <a:srgbClr val="ffffff"/>
                </a:highlight>
                <a:latin typeface="Calibri"/>
                <a:ea typeface="Calibri"/>
              </a:rPr>
              <a:t>Intégration des technologies </a:t>
            </a:r>
            <a:r>
              <a:rPr b="1" lang="en-US" sz="2600" spc="-1" strike="noStrike">
                <a:solidFill>
                  <a:srgbClr val="0070c0"/>
                </a:solidFill>
                <a:highlight>
                  <a:srgbClr val="ffffff"/>
                </a:highlight>
                <a:latin typeface="Calibri"/>
                <a:ea typeface="Calibri"/>
              </a:rPr>
              <a:t>: </a:t>
            </a:r>
            <a:r>
              <a:rPr b="0" lang="en-US" sz="2600" spc="-1" strike="noStrike">
                <a:solidFill>
                  <a:srgbClr val="0070c0"/>
                </a:solidFill>
                <a:highlight>
                  <a:srgbClr val="ffffff"/>
                </a:highlight>
                <a:latin typeface="Calibri"/>
                <a:ea typeface="Calibri"/>
              </a:rPr>
              <a:t>L'intégration des technologies de l'IA dans l'infrastructure et les systèmes de formation et de développement existants n'est pas facile pour tous.</a:t>
            </a:r>
            <a:endParaRPr b="0" lang="en-US" sz="2600" spc="-1" strike="noStrike">
              <a:solidFill>
                <a:srgbClr val="000000"/>
              </a:solidFill>
              <a:latin typeface="Arial"/>
            </a:endParaRPr>
          </a:p>
          <a:p>
            <a:pPr marL="401760" indent="-401760">
              <a:lnSpc>
                <a:spcPct val="100000"/>
              </a:lnSpc>
              <a:spcBef>
                <a:spcPts val="1100"/>
              </a:spcBef>
              <a:buClr>
                <a:srgbClr val="0070c0"/>
              </a:buClr>
              <a:buFont typeface="OpenSymbol"/>
              <a:buAutoNum type="arabicPeriod"/>
            </a:pPr>
            <a:r>
              <a:rPr b="1" lang="en-US" sz="2600" spc="-1" strike="noStrike">
                <a:solidFill>
                  <a:srgbClr val="ffc000"/>
                </a:solidFill>
                <a:highlight>
                  <a:srgbClr val="ffffff"/>
                </a:highlight>
                <a:latin typeface="Calibri"/>
                <a:ea typeface="Calibri"/>
              </a:rPr>
              <a:t>Le manque de compétences et l'état de préparation de la main-d'œuvre </a:t>
            </a:r>
            <a:r>
              <a:rPr b="0" lang="en-US" sz="2600" spc="-1" strike="noStrike">
                <a:solidFill>
                  <a:srgbClr val="0070c0"/>
                </a:solidFill>
                <a:highlight>
                  <a:srgbClr val="ffffff"/>
                </a:highlight>
                <a:latin typeface="Calibri"/>
                <a:ea typeface="Calibri"/>
              </a:rPr>
              <a:t>: L'intégration de l'IA peut nécessiter une mise à niveau des professionnels de la formation et du développement eux-mêmes.</a:t>
            </a:r>
            <a:endParaRPr b="0" lang="en-US" sz="2600" spc="-1" strike="noStrike">
              <a:solidFill>
                <a:srgbClr val="000000"/>
              </a:solidFill>
              <a:latin typeface="Arial"/>
            </a:endParaRPr>
          </a:p>
          <a:p>
            <a:pPr marL="401760" indent="-401760">
              <a:lnSpc>
                <a:spcPct val="100000"/>
              </a:lnSpc>
              <a:spcBef>
                <a:spcPts val="1100"/>
              </a:spcBef>
              <a:buClr>
                <a:srgbClr val="0070c0"/>
              </a:buClr>
              <a:buFont typeface="OpenSymbol"/>
              <a:buAutoNum type="arabicPeriod"/>
            </a:pPr>
            <a:r>
              <a:rPr b="1" lang="en-US" sz="2600" spc="-1" strike="noStrike">
                <a:solidFill>
                  <a:srgbClr val="ffc000"/>
                </a:solidFill>
                <a:highlight>
                  <a:srgbClr val="ffffff"/>
                </a:highlight>
                <a:latin typeface="Calibri"/>
                <a:ea typeface="Calibri"/>
              </a:rPr>
              <a:t>Gestion du changement </a:t>
            </a:r>
            <a:r>
              <a:rPr b="1" lang="en-US" sz="2600" spc="-1" strike="noStrike">
                <a:solidFill>
                  <a:srgbClr val="0070c0"/>
                </a:solidFill>
                <a:highlight>
                  <a:srgbClr val="ffffff"/>
                </a:highlight>
                <a:latin typeface="Calibri"/>
                <a:ea typeface="Calibri"/>
              </a:rPr>
              <a:t>car l'IA </a:t>
            </a:r>
            <a:r>
              <a:rPr b="0" lang="en-US" sz="2600" spc="-1" strike="noStrike">
                <a:solidFill>
                  <a:srgbClr val="0070c0"/>
                </a:solidFill>
                <a:highlight>
                  <a:srgbClr val="ffffff"/>
                </a:highlight>
                <a:latin typeface="Calibri"/>
                <a:ea typeface="Calibri"/>
              </a:rPr>
              <a:t>peut perturber les processus et les flux de travail existants. </a:t>
            </a:r>
            <a:endParaRPr b="0" lang="en-US" sz="2600" spc="-1" strike="noStrike">
              <a:solidFill>
                <a:srgbClr val="000000"/>
              </a:solidFill>
              <a:latin typeface="Arial"/>
            </a:endParaRPr>
          </a:p>
          <a:p>
            <a:pPr marL="401760" indent="-401760">
              <a:lnSpc>
                <a:spcPct val="100000"/>
              </a:lnSpc>
              <a:spcBef>
                <a:spcPts val="1100"/>
              </a:spcBef>
              <a:buClr>
                <a:srgbClr val="0070c0"/>
              </a:buClr>
              <a:buFont typeface="OpenSymbol"/>
              <a:buAutoNum type="arabicPeriod"/>
            </a:pPr>
            <a:r>
              <a:rPr b="0" lang="en-US" sz="2600" spc="-1" strike="noStrike">
                <a:solidFill>
                  <a:srgbClr val="0070c0"/>
                </a:solidFill>
                <a:highlight>
                  <a:srgbClr val="ffffff"/>
                </a:highlight>
                <a:latin typeface="Calibri"/>
                <a:ea typeface="Calibri"/>
              </a:rPr>
              <a:t>Le </a:t>
            </a:r>
            <a:r>
              <a:rPr b="1" lang="en-US" sz="2600" spc="-1" strike="noStrike">
                <a:solidFill>
                  <a:srgbClr val="ffc000"/>
                </a:solidFill>
                <a:highlight>
                  <a:srgbClr val="ffffff"/>
                </a:highlight>
                <a:latin typeface="Calibri"/>
                <a:ea typeface="Calibri"/>
              </a:rPr>
              <a:t>coût et le retour sur investissement (RSI)</a:t>
            </a:r>
            <a:r>
              <a:rPr b="0" lang="en-US" sz="2600" spc="-1" strike="noStrike">
                <a:solidFill>
                  <a:srgbClr val="0070c0"/>
                </a:solidFill>
                <a:highlight>
                  <a:srgbClr val="ffffff"/>
                </a:highlight>
                <a:latin typeface="Calibri"/>
                <a:ea typeface="Calibri"/>
              </a:rPr>
              <a:t>, car l'IA implique des investissements financiers importants.</a:t>
            </a:r>
            <a:endParaRPr b="0" lang="en-US" sz="2600" spc="-1" strike="noStrike">
              <a:solidFill>
                <a:srgbClr val="000000"/>
              </a:solidFill>
              <a:latin typeface="Arial"/>
            </a:endParaRPr>
          </a:p>
          <a:p>
            <a:pPr marL="401760" indent="-401760">
              <a:lnSpc>
                <a:spcPct val="100000"/>
              </a:lnSpc>
              <a:spcBef>
                <a:spcPts val="1100"/>
              </a:spcBef>
              <a:buClr>
                <a:srgbClr val="0070c0"/>
              </a:buClr>
              <a:buFont typeface="OpenSymbol"/>
              <a:buAutoNum type="arabicPeriod"/>
            </a:pPr>
            <a:r>
              <a:rPr b="1" lang="en-US" sz="2600" spc="-1" strike="noStrike">
                <a:solidFill>
                  <a:srgbClr val="ffc000"/>
                </a:solidFill>
                <a:highlight>
                  <a:srgbClr val="ffffff"/>
                </a:highlight>
                <a:latin typeface="Calibri"/>
                <a:ea typeface="Calibri"/>
              </a:rPr>
              <a:t>Adoption et engagement des utilisateurs </a:t>
            </a:r>
            <a:r>
              <a:rPr b="1" lang="en-US" sz="2600" spc="-1" strike="noStrike">
                <a:solidFill>
                  <a:srgbClr val="0070c0"/>
                </a:solidFill>
                <a:highlight>
                  <a:srgbClr val="ffffff"/>
                </a:highlight>
                <a:latin typeface="Calibri"/>
                <a:ea typeface="Calibri"/>
              </a:rPr>
              <a:t>: les </a:t>
            </a:r>
            <a:r>
              <a:rPr b="0" lang="en-US" sz="2600" spc="-1" strike="noStrike">
                <a:solidFill>
                  <a:srgbClr val="0070c0"/>
                </a:solidFill>
                <a:highlight>
                  <a:srgbClr val="ffffff"/>
                </a:highlight>
                <a:latin typeface="Calibri"/>
                <a:ea typeface="Calibri"/>
              </a:rPr>
              <a:t>employés ont souvent des difficultés à s'adapter aux nouvelles technologies et approches. </a:t>
            </a:r>
            <a:endParaRPr b="0" lang="en-US" sz="2600" spc="-1" strike="noStrike">
              <a:solidFill>
                <a:srgbClr val="000000"/>
              </a:solidFill>
              <a:latin typeface="Arial"/>
            </a:endParaRPr>
          </a:p>
        </p:txBody>
      </p:sp>
      <p:pic>
        <p:nvPicPr>
          <p:cNvPr id="357" name="Google Shape;687;p22" descr=""/>
          <p:cNvPicPr/>
          <p:nvPr/>
        </p:nvPicPr>
        <p:blipFill>
          <a:blip r:embed="rId2"/>
          <a:stretch/>
        </p:blipFill>
        <p:spPr>
          <a:xfrm>
            <a:off x="0" y="1406160"/>
            <a:ext cx="3587040" cy="5450760"/>
          </a:xfrm>
          <a:prstGeom prst="rect">
            <a:avLst/>
          </a:prstGeom>
          <a:ln w="0">
            <a:noFill/>
          </a:ln>
        </p:spPr>
      </p:pic>
      <p:pic>
        <p:nvPicPr>
          <p:cNvPr id="358" name="Google Shape;613;p57" descr="https://lh3.googleusercontent.com/8WrpSVtJJ6DwFSYau-PwLXstiJu_rvqFDskFzL1P5SCaXv3kptopVPApKA1SfYkzzxatwAT-d4pph2-nhiEIz3jVC5NbsN7bQ7GrQqgyUtqXJNoCChAa1VyTcIJMhsbdRxucRcfrq3NisEWncG8T"/>
          <p:cNvPicPr/>
          <p:nvPr/>
        </p:nvPicPr>
        <p:blipFill>
          <a:blip r:embed="rId3"/>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59" name="Google Shape;692;p23"/>
          <p:cNvGrpSpPr/>
          <p:nvPr/>
        </p:nvGrpSpPr>
        <p:grpSpPr>
          <a:xfrm>
            <a:off x="0" y="2142360"/>
            <a:ext cx="12114720" cy="2167200"/>
            <a:chOff x="0" y="2142360"/>
            <a:chExt cx="12114720" cy="2167200"/>
          </a:xfrm>
        </p:grpSpPr>
        <p:sp>
          <p:nvSpPr>
            <p:cNvPr id="360" name="Google Shape;693;p23"/>
            <p:cNvSpPr/>
            <p:nvPr/>
          </p:nvSpPr>
          <p:spPr>
            <a:xfrm>
              <a:off x="0" y="2142360"/>
              <a:ext cx="12114720" cy="677160"/>
            </a:xfrm>
            <a:prstGeom prst="roundRect">
              <a:avLst>
                <a:gd name="adj" fmla="val 16667"/>
              </a:avLst>
            </a:prstGeom>
            <a:solidFill>
              <a:schemeClr val="lt1"/>
            </a:solidFill>
            <a:ln w="0">
              <a:noFill/>
            </a:ln>
            <a:effectLst>
              <a:outerShdw blurRad="57240" dir="5400000" dist="19080" rotWithShape="0">
                <a:srgbClr val="000000">
                  <a:alpha val="62000"/>
                </a:srgbClr>
              </a:outerShdw>
            </a:effectLst>
          </p:spPr>
          <p:style>
            <a:lnRef idx="0"/>
            <a:fillRef idx="0"/>
            <a:effectRef idx="0"/>
            <a:fontRef idx="minor"/>
          </p:style>
          <p:txBody>
            <a:bodyPr lIns="90000" rIns="90000" tIns="91440" bIns="91440" anchor="ctr">
              <a:noAutofit/>
            </a:bodyPr>
            <a:p>
              <a:pPr>
                <a:lnSpc>
                  <a:spcPct val="100000"/>
                </a:lnSpc>
              </a:pPr>
              <a:endParaRPr b="0" lang="en-US" sz="1400" spc="-1" strike="noStrike">
                <a:solidFill>
                  <a:schemeClr val="dk1"/>
                </a:solidFill>
                <a:latin typeface="Arial"/>
                <a:ea typeface="Arial"/>
              </a:endParaRPr>
            </a:p>
          </p:txBody>
        </p:sp>
        <p:sp>
          <p:nvSpPr>
            <p:cNvPr id="361" name="Google Shape;694;p23"/>
            <p:cNvSpPr/>
            <p:nvPr/>
          </p:nvSpPr>
          <p:spPr>
            <a:xfrm>
              <a:off x="32760" y="2175480"/>
              <a:ext cx="12048840" cy="610920"/>
            </a:xfrm>
            <a:prstGeom prst="rect">
              <a:avLst/>
            </a:prstGeom>
            <a:solidFill>
              <a:schemeClr val="lt1"/>
            </a:solidFill>
            <a:ln w="0">
              <a:noFill/>
            </a:ln>
          </p:spPr>
          <p:style>
            <a:lnRef idx="0"/>
            <a:fillRef idx="0"/>
            <a:effectRef idx="0"/>
            <a:fontRef idx="minor"/>
          </p:style>
          <p:txBody>
            <a:bodyPr lIns="110520" rIns="110520" tIns="110520" bIns="110520" anchor="ctr">
              <a:noAutofit/>
            </a:bodyPr>
            <a:p>
              <a:pPr>
                <a:lnSpc>
                  <a:spcPct val="90000"/>
                </a:lnSpc>
                <a:tabLst>
                  <a:tab algn="l" pos="0"/>
                </a:tabLst>
              </a:pPr>
              <a:r>
                <a:rPr b="0" lang="en-US" sz="2900" spc="-1" strike="noStrike">
                  <a:solidFill>
                    <a:schemeClr val="dk1"/>
                  </a:solidFill>
                  <a:latin typeface="Arial"/>
                  <a:ea typeface="Arial"/>
                </a:rPr>
                <a:t>Que retiendrez</a:t>
              </a:r>
              <a:r>
                <a:rPr b="0" lang="en-US" sz="2900" spc="-1" strike="noStrike">
                  <a:solidFill>
                    <a:srgbClr val="ff0000"/>
                  </a:solidFill>
                  <a:latin typeface="Arial"/>
                  <a:ea typeface="Arial"/>
                </a:rPr>
                <a:t>-vous de </a:t>
              </a:r>
              <a:r>
                <a:rPr b="0" lang="en-US" sz="2900" spc="-1" strike="noStrike">
                  <a:solidFill>
                    <a:schemeClr val="dk1"/>
                  </a:solidFill>
                  <a:latin typeface="Arial"/>
                  <a:ea typeface="Arial"/>
                </a:rPr>
                <a:t>ce webinaire ?</a:t>
              </a:r>
              <a:endParaRPr b="0" lang="en-US" sz="2900" spc="-1" strike="noStrike">
                <a:solidFill>
                  <a:srgbClr val="000000"/>
                </a:solidFill>
                <a:latin typeface="Arial"/>
              </a:endParaRPr>
            </a:p>
          </p:txBody>
        </p:sp>
        <p:sp>
          <p:nvSpPr>
            <p:cNvPr id="362" name="Google Shape;695;p23"/>
            <p:cNvSpPr/>
            <p:nvPr/>
          </p:nvSpPr>
          <p:spPr>
            <a:xfrm>
              <a:off x="0" y="2903760"/>
              <a:ext cx="12114720" cy="677160"/>
            </a:xfrm>
            <a:prstGeom prst="roundRect">
              <a:avLst>
                <a:gd name="adj" fmla="val 16667"/>
              </a:avLst>
            </a:prstGeom>
            <a:solidFill>
              <a:schemeClr val="lt1"/>
            </a:solidFill>
            <a:ln w="0">
              <a:noFill/>
            </a:ln>
            <a:effectLst>
              <a:outerShdw blurRad="57240" dir="5400000" dist="19080" rotWithShape="0">
                <a:srgbClr val="000000">
                  <a:alpha val="62000"/>
                </a:srgbClr>
              </a:outerShdw>
            </a:effectLst>
          </p:spPr>
          <p:style>
            <a:lnRef idx="0"/>
            <a:fillRef idx="0"/>
            <a:effectRef idx="0"/>
            <a:fontRef idx="minor"/>
          </p:style>
          <p:txBody>
            <a:bodyPr lIns="90000" rIns="90000" tIns="91440" bIns="91440" anchor="ctr">
              <a:noAutofit/>
            </a:bodyPr>
            <a:p>
              <a:pPr>
                <a:lnSpc>
                  <a:spcPct val="100000"/>
                </a:lnSpc>
              </a:pPr>
              <a:endParaRPr b="0" lang="en-US" sz="1400" spc="-1" strike="noStrike">
                <a:solidFill>
                  <a:schemeClr val="dk1"/>
                </a:solidFill>
                <a:latin typeface="Arial"/>
                <a:ea typeface="Arial"/>
              </a:endParaRPr>
            </a:p>
          </p:txBody>
        </p:sp>
        <p:sp>
          <p:nvSpPr>
            <p:cNvPr id="363" name="Google Shape;696;p23"/>
            <p:cNvSpPr/>
            <p:nvPr/>
          </p:nvSpPr>
          <p:spPr>
            <a:xfrm>
              <a:off x="32760" y="2936880"/>
              <a:ext cx="12048840" cy="610920"/>
            </a:xfrm>
            <a:prstGeom prst="rect">
              <a:avLst/>
            </a:prstGeom>
            <a:solidFill>
              <a:schemeClr val="lt1"/>
            </a:solidFill>
            <a:ln w="0">
              <a:noFill/>
            </a:ln>
          </p:spPr>
          <p:style>
            <a:lnRef idx="0"/>
            <a:fillRef idx="0"/>
            <a:effectRef idx="0"/>
            <a:fontRef idx="minor"/>
          </p:style>
          <p:txBody>
            <a:bodyPr lIns="110520" rIns="110520" tIns="110520" bIns="110520" anchor="ctr">
              <a:noAutofit/>
            </a:bodyPr>
            <a:p>
              <a:pPr>
                <a:lnSpc>
                  <a:spcPct val="90000"/>
                </a:lnSpc>
                <a:tabLst>
                  <a:tab algn="l" pos="0"/>
                </a:tabLst>
              </a:pPr>
              <a:r>
                <a:rPr b="0" lang="en-US" sz="2900" spc="-1" strike="noStrike">
                  <a:solidFill>
                    <a:schemeClr val="dk1"/>
                  </a:solidFill>
                  <a:latin typeface="Arial"/>
                  <a:ea typeface="Arial"/>
                </a:rPr>
                <a:t>Quels outils d'IA allez-vous explorer ? </a:t>
              </a:r>
              <a:endParaRPr b="0" lang="en-US" sz="2900" spc="-1" strike="noStrike">
                <a:solidFill>
                  <a:srgbClr val="000000"/>
                </a:solidFill>
                <a:latin typeface="Arial"/>
              </a:endParaRPr>
            </a:p>
          </p:txBody>
        </p:sp>
        <p:sp>
          <p:nvSpPr>
            <p:cNvPr id="364" name="Google Shape;699;p23"/>
            <p:cNvSpPr/>
            <p:nvPr/>
          </p:nvSpPr>
          <p:spPr>
            <a:xfrm>
              <a:off x="32760" y="3698640"/>
              <a:ext cx="12048840" cy="610920"/>
            </a:xfrm>
            <a:prstGeom prst="rect">
              <a:avLst/>
            </a:prstGeom>
            <a:solidFill>
              <a:schemeClr val="lt1"/>
            </a:solidFill>
            <a:ln w="0">
              <a:noFill/>
            </a:ln>
          </p:spPr>
          <p:style>
            <a:lnRef idx="0"/>
            <a:fillRef idx="0"/>
            <a:effectRef idx="0"/>
            <a:fontRef idx="minor"/>
          </p:style>
          <p:txBody>
            <a:bodyPr lIns="110520" rIns="110520" tIns="110520" bIns="110520" anchor="ctr">
              <a:noAutofit/>
            </a:bodyPr>
            <a:p>
              <a:pPr>
                <a:lnSpc>
                  <a:spcPct val="90000"/>
                </a:lnSpc>
                <a:tabLst>
                  <a:tab algn="l" pos="0"/>
                </a:tabLst>
              </a:pPr>
              <a:r>
                <a:rPr b="0" lang="en-US" sz="2900" spc="-1" strike="noStrike">
                  <a:solidFill>
                    <a:schemeClr val="dk1"/>
                  </a:solidFill>
                  <a:latin typeface="Arial"/>
                  <a:ea typeface="Arial"/>
                </a:rPr>
                <a:t>Quelles seront vos priorités ?</a:t>
              </a:r>
              <a:endParaRPr b="0" lang="en-US" sz="2900" spc="-1" strike="noStrike">
                <a:solidFill>
                  <a:srgbClr val="000000"/>
                </a:solidFill>
                <a:latin typeface="Arial"/>
              </a:endParaRPr>
            </a:p>
          </p:txBody>
        </p:sp>
      </p:grpSp>
      <p:sp>
        <p:nvSpPr>
          <p:cNvPr id="365" name="PlaceHolder 1"/>
          <p:cNvSpPr>
            <a:spLocks noGrp="1"/>
          </p:cNvSpPr>
          <p:nvPr>
            <p:ph/>
          </p:nvPr>
        </p:nvSpPr>
        <p:spPr>
          <a:xfrm>
            <a:off x="258480" y="275760"/>
            <a:ext cx="6820200" cy="848160"/>
          </a:xfrm>
          <a:prstGeom prst="rect">
            <a:avLst/>
          </a:prstGeom>
          <a:noFill/>
          <a:ln w="0">
            <a:noFill/>
          </a:ln>
        </p:spPr>
        <p:txBody>
          <a:bodyPr lIns="91440" rIns="91440" tIns="45720" bIns="45720" anchor="t">
            <a:noAutofit/>
          </a:bodyPr>
          <a:p>
            <a:pPr marL="401760" indent="0">
              <a:lnSpc>
                <a:spcPct val="100000"/>
              </a:lnSpc>
              <a:buNone/>
              <a:tabLst>
                <a:tab algn="l" pos="0"/>
              </a:tabLst>
            </a:pPr>
            <a:r>
              <a:rPr b="0" lang="en-US" sz="5400" spc="-1" strike="noStrike">
                <a:solidFill>
                  <a:schemeClr val="lt1"/>
                </a:solidFill>
                <a:latin typeface="Arial"/>
                <a:ea typeface="Arial"/>
              </a:rPr>
              <a:t>Observations finales</a:t>
            </a:r>
            <a:endParaRPr b="0" lang="en-US" sz="5400" spc="-1" strike="noStrike">
              <a:solidFill>
                <a:srgbClr val="000000"/>
              </a:solidFill>
              <a:latin typeface="Arial"/>
            </a:endParaRPr>
          </a:p>
        </p:txBody>
      </p:sp>
      <p:pic>
        <p:nvPicPr>
          <p:cNvPr id="366" name="Google Shape;701;p23" descr=""/>
          <p:cNvPicPr/>
          <p:nvPr/>
        </p:nvPicPr>
        <p:blipFill>
          <a:blip r:embed="rId1"/>
          <a:stretch/>
        </p:blipFill>
        <p:spPr>
          <a:xfrm>
            <a:off x="11249640" y="0"/>
            <a:ext cx="941400" cy="711720"/>
          </a:xfrm>
          <a:prstGeom prst="rect">
            <a:avLst/>
          </a:prstGeom>
          <a:ln w="0">
            <a:noFill/>
          </a:ln>
        </p:spPr>
      </p:pic>
      <p:pic>
        <p:nvPicPr>
          <p:cNvPr id="367" name="Google Shape;613;p57" descr="https://lh3.googleusercontent.com/8WrpSVtJJ6DwFSYau-PwLXstiJu_rvqFDskFzL1P5SCaXv3kptopVPApKA1SfYkzzxatwAT-d4pph2-nhiEIz3jVC5NbsN7bQ7GrQqgyUtqXJNoCChAa1VyTcIJMhsbdRxucRcfrq3NisEWncG8T"/>
          <p:cNvPicPr/>
          <p:nvPr/>
        </p:nvPicPr>
        <p:blipFill>
          <a:blip r:embed="rId2"/>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8" name="" descr=""/>
          <p:cNvPicPr/>
          <p:nvPr/>
        </p:nvPicPr>
        <p:blipFill>
          <a:blip r:embed="rId1"/>
          <a:stretch/>
        </p:blipFill>
        <p:spPr>
          <a:xfrm>
            <a:off x="45720" y="0"/>
            <a:ext cx="12191400" cy="68576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p:nvPr>
        </p:nvSpPr>
        <p:spPr>
          <a:xfrm>
            <a:off x="0" y="198000"/>
            <a:ext cx="5046840" cy="84852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CONTACT</a:t>
            </a:r>
            <a:endParaRPr b="0" lang="en-US" sz="3500" spc="-1" strike="noStrike">
              <a:solidFill>
                <a:srgbClr val="000000"/>
              </a:solidFill>
              <a:latin typeface="Arial"/>
            </a:endParaRPr>
          </a:p>
        </p:txBody>
      </p:sp>
      <p:sp>
        <p:nvSpPr>
          <p:cNvPr id="370" name="Google Shape;719;p 2"/>
          <p:cNvSpPr/>
          <p:nvPr/>
        </p:nvSpPr>
        <p:spPr>
          <a:xfrm>
            <a:off x="0" y="1708560"/>
            <a:ext cx="7158240" cy="3566160"/>
          </a:xfrm>
          <a:prstGeom prst="rect">
            <a:avLst/>
          </a:prstGeom>
          <a:solidFill>
            <a:schemeClr val="lt1"/>
          </a:solidFill>
          <a:ln w="0">
            <a:noFill/>
          </a:ln>
        </p:spPr>
        <p:style>
          <a:lnRef idx="0"/>
          <a:fillRef idx="0"/>
          <a:effectRef idx="0"/>
          <a:fontRef idx="minor"/>
        </p:style>
        <p:txBody>
          <a:bodyPr lIns="90000" rIns="90000" tIns="45000" bIns="45000" anchor="t">
            <a:spAutoFit/>
          </a:bodyPr>
          <a:p>
            <a:pPr marL="457200" indent="-457200">
              <a:lnSpc>
                <a:spcPct val="150000"/>
              </a:lnSpc>
              <a:buClr>
                <a:srgbClr val="0070c0"/>
              </a:buClr>
              <a:buFont typeface="Courier New"/>
              <a:buChar char="o"/>
            </a:pPr>
            <a:r>
              <a:rPr b="0" lang="en-US" sz="2800" spc="-1" strike="noStrike" u="sng">
                <a:solidFill>
                  <a:srgbClr val="0563c1"/>
                </a:solidFill>
                <a:uFillTx/>
                <a:latin typeface="Arial"/>
                <a:ea typeface="Arial"/>
                <a:hlinkClick r:id="rId1"/>
              </a:rPr>
              <a:t>Ngnaoussi Elongue Cedric Christian</a:t>
            </a:r>
            <a:endParaRPr b="0" lang="en-US" sz="2800" spc="-1" strike="noStrike">
              <a:solidFill>
                <a:srgbClr val="000000"/>
              </a:solidFill>
              <a:latin typeface="Arial"/>
            </a:endParaRPr>
          </a:p>
          <a:p>
            <a:pPr marL="457200" indent="-457200">
              <a:lnSpc>
                <a:spcPct val="150000"/>
              </a:lnSpc>
              <a:buClr>
                <a:srgbClr val="0070c0"/>
              </a:buClr>
              <a:buFont typeface="Courier New"/>
              <a:buChar char="o"/>
            </a:pPr>
            <a:r>
              <a:rPr b="0" lang="en-US" sz="2800" spc="-1" strike="noStrike" u="sng">
                <a:solidFill>
                  <a:srgbClr val="0563c1"/>
                </a:solidFill>
                <a:uFillTx/>
                <a:latin typeface="Arial"/>
                <a:ea typeface="Arial"/>
                <a:hlinkClick r:id="rId2"/>
              </a:rPr>
              <a:t>LinkedIn</a:t>
            </a:r>
            <a:r>
              <a:rPr b="0" lang="en-US" sz="2800" spc="-1" strike="noStrike">
                <a:solidFill>
                  <a:srgbClr val="0070c0"/>
                </a:solidFill>
                <a:latin typeface="Arial"/>
                <a:ea typeface="Arial"/>
              </a:rPr>
              <a:t> </a:t>
            </a:r>
            <a:r>
              <a:rPr b="1" lang="en-US" sz="2800" spc="-1" strike="noStrike" u="sng">
                <a:solidFill>
                  <a:srgbClr val="0563c1"/>
                </a:solidFill>
                <a:uFillTx/>
                <a:latin typeface="Arial"/>
                <a:ea typeface="Arial"/>
                <a:hlinkClick r:id="rId3"/>
              </a:rPr>
              <a:t>Facebook</a:t>
            </a:r>
            <a:r>
              <a:rPr b="0" lang="en-US" sz="2800" spc="-1" strike="noStrike">
                <a:solidFill>
                  <a:srgbClr val="0070c0"/>
                </a:solidFill>
                <a:latin typeface="Arial"/>
                <a:ea typeface="Arial"/>
              </a:rPr>
              <a:t> </a:t>
            </a:r>
            <a:r>
              <a:rPr b="0" lang="en-US" sz="2800" spc="-1" strike="noStrike" u="sng">
                <a:solidFill>
                  <a:srgbClr val="0563c1"/>
                </a:solidFill>
                <a:uFillTx/>
                <a:latin typeface="Arial"/>
                <a:ea typeface="Arial"/>
                <a:hlinkClick r:id="rId4"/>
              </a:rPr>
              <a:t>Twitter</a:t>
            </a:r>
            <a:r>
              <a:rPr b="0" lang="en-US" sz="2800" spc="-1" strike="noStrike">
                <a:solidFill>
                  <a:srgbClr val="0070c0"/>
                </a:solidFill>
                <a:latin typeface="Arial"/>
                <a:ea typeface="Arial"/>
              </a:rPr>
              <a:t> </a:t>
            </a:r>
            <a:endParaRPr b="0" lang="en-US" sz="2800" spc="-1" strike="noStrike">
              <a:solidFill>
                <a:srgbClr val="000000"/>
              </a:solidFill>
              <a:latin typeface="Arial"/>
            </a:endParaRPr>
          </a:p>
          <a:p>
            <a:pPr marL="457200" indent="-457200">
              <a:lnSpc>
                <a:spcPct val="150000"/>
              </a:lnSpc>
              <a:buClr>
                <a:srgbClr val="0070c0"/>
              </a:buClr>
              <a:buFont typeface="Courier New"/>
              <a:buChar char="o"/>
            </a:pPr>
            <a:r>
              <a:rPr b="0" lang="en-US" sz="2800" spc="-1" strike="noStrike" u="sng">
                <a:solidFill>
                  <a:srgbClr val="0563c1"/>
                </a:solidFill>
                <a:uFillTx/>
                <a:latin typeface="Arial"/>
                <a:ea typeface="Arial"/>
                <a:hlinkClick r:id="rId5"/>
              </a:rPr>
              <a:t>elongue@kabodgroup.com</a:t>
            </a:r>
            <a:endParaRPr b="0" lang="en-US" sz="2800" spc="-1" strike="noStrike">
              <a:solidFill>
                <a:srgbClr val="000000"/>
              </a:solidFill>
              <a:latin typeface="Arial"/>
            </a:endParaRPr>
          </a:p>
          <a:p>
            <a:pPr marL="457200" indent="-457200">
              <a:lnSpc>
                <a:spcPct val="150000"/>
              </a:lnSpc>
              <a:buClr>
                <a:srgbClr val="0070c0"/>
              </a:buClr>
              <a:buFont typeface="Courier New"/>
              <a:buChar char="o"/>
            </a:pPr>
            <a:r>
              <a:rPr b="0" i="1" lang="en-US" sz="2800" spc="-1" strike="noStrike">
                <a:solidFill>
                  <a:srgbClr val="0070c0"/>
                </a:solidFill>
                <a:latin typeface="Arial"/>
                <a:ea typeface="Arial"/>
              </a:rPr>
              <a:t>Tel: +233550157572 (WA)</a:t>
            </a:r>
            <a:endParaRPr b="0" lang="en-US" sz="2800" spc="-1" strike="noStrike">
              <a:solidFill>
                <a:srgbClr val="000000"/>
              </a:solidFill>
              <a:latin typeface="Arial"/>
            </a:endParaRPr>
          </a:p>
          <a:p>
            <a:pPr marL="457200" indent="-457200">
              <a:lnSpc>
                <a:spcPct val="150000"/>
              </a:lnSpc>
              <a:buClr>
                <a:srgbClr val="0070c0"/>
              </a:buClr>
              <a:buFont typeface="Courier New"/>
              <a:buChar char="o"/>
            </a:pPr>
            <a:r>
              <a:rPr b="0" i="1" lang="en-US" sz="2800" spc="-1" strike="noStrike">
                <a:solidFill>
                  <a:srgbClr val="0070c0"/>
                </a:solidFill>
                <a:latin typeface="Arial"/>
                <a:ea typeface="Arial"/>
              </a:rPr>
              <a:t>With Kabod, Earn, Learn &amp; Gain More</a:t>
            </a:r>
            <a:endParaRPr b="0" lang="en-US" sz="2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
        <p:nvSpPr>
          <p:cNvPr id="371" name="Google Shape;720;p 2"/>
          <p:cNvSpPr/>
          <p:nvPr/>
        </p:nvSpPr>
        <p:spPr>
          <a:xfrm>
            <a:off x="6899400" y="1475640"/>
            <a:ext cx="5164200" cy="4641120"/>
          </a:xfrm>
          <a:prstGeom prst="ellipse">
            <a:avLst/>
          </a:prstGeom>
          <a:blipFill rotWithShape="0">
            <a:blip r:embed="rId6"/>
            <a:srcRect/>
            <a:stretch/>
          </a:blip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pic>
        <p:nvPicPr>
          <p:cNvPr id="372" name="Google Shape;613;p 2" descr="https://lh3.googleusercontent.com/8WrpSVtJJ6DwFSYau-PwLXstiJu_rvqFDskFzL1P5SCaXv3kptopVPApKA1SfYkzzxatwAT-d4pph2-nhiEIz3jVC5NbsN7bQ7GrQqgyUtqXJNoCChAa1VyTcIJMhsbdRxucRcfrq3NisEWncG8T"/>
          <p:cNvPicPr/>
          <p:nvPr/>
        </p:nvPicPr>
        <p:blipFill>
          <a:blip r:embed="rId7"/>
          <a:srcRect l="24608" t="28257" r="25618" b="32958"/>
          <a:stretch/>
        </p:blipFill>
        <p:spPr>
          <a:xfrm>
            <a:off x="10627200" y="0"/>
            <a:ext cx="1563840" cy="867240"/>
          </a:xfrm>
          <a:prstGeom prst="rect">
            <a:avLst/>
          </a:prstGeom>
          <a:ln w="0">
            <a:noFill/>
          </a:ln>
        </p:spPr>
      </p:pic>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2" presetSubtype="4">
                                  <p:stCondLst>
                                    <p:cond delay="0"/>
                                  </p:stCondLst>
                                  <p:childTnLst>
                                    <p:set>
                                      <p:cBhvr>
                                        <p:cTn id="102" dur="1" fill="hold">
                                          <p:stCondLst>
                                            <p:cond delay="0"/>
                                          </p:stCondLst>
                                        </p:cTn>
                                        <p:tgtEl>
                                          <p:spTgt spid="369">
                                            <p:txEl>
                                              <p:pRg st="0" end="0"/>
                                            </p:txEl>
                                          </p:spTgt>
                                        </p:tgtEl>
                                        <p:attrNameLst>
                                          <p:attrName>style.visibility</p:attrName>
                                        </p:attrNameLst>
                                      </p:cBhvr>
                                      <p:to>
                                        <p:strVal val="visible"/>
                                      </p:to>
                                    </p:set>
                                    <p:anim calcmode="lin" valueType="num">
                                      <p:cBhvr additive="repl">
                                        <p:cTn id="103" dur="500"/>
                                        <p:tgtEl>
                                          <p:spTgt spid="3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0">
                                  <p:stCondLst>
                                    <p:cond delay="0"/>
                                  </p:stCondLst>
                                  <p:childTnLst>
                                    <p:set>
                                      <p:cBhvr>
                                        <p:cTn id="107" dur="1" fill="hold">
                                          <p:stCondLst>
                                            <p:cond delay="0"/>
                                          </p:stCondLst>
                                        </p:cTn>
                                        <p:tgtEl>
                                          <p:spTgt spid="371"/>
                                        </p:tgtEl>
                                        <p:attrNameLst>
                                          <p:attrName>style.visibility</p:attrName>
                                        </p:attrNameLst>
                                      </p:cBhvr>
                                      <p:to>
                                        <p:strVal val="visible"/>
                                      </p:to>
                                    </p:set>
                                    <p:animEffect filter="fade" transition="in">
                                      <p:cBhvr additive="repl">
                                        <p:cTn id="108"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p:nvPr>
        </p:nvSpPr>
        <p:spPr>
          <a:xfrm>
            <a:off x="0" y="1378080"/>
            <a:ext cx="11760480" cy="4750560"/>
          </a:xfrm>
          <a:prstGeom prst="rect">
            <a:avLst/>
          </a:prstGeom>
          <a:solidFill>
            <a:schemeClr val="lt1"/>
          </a:solidFill>
          <a:ln w="0">
            <a:noFill/>
          </a:ln>
        </p:spPr>
        <p:txBody>
          <a:bodyPr lIns="91440" rIns="91440" tIns="45720" bIns="45720" anchor="t">
            <a:normAutofit fontScale="89999"/>
          </a:bodyPr>
          <a:p>
            <a:pPr indent="0">
              <a:lnSpc>
                <a:spcPct val="100000"/>
              </a:lnSpc>
              <a:buNone/>
              <a:tabLst>
                <a:tab algn="l" pos="0"/>
              </a:tabLst>
            </a:pPr>
            <a:r>
              <a:rPr b="0" lang="en-US" sz="2000" spc="-1" strike="noStrike">
                <a:solidFill>
                  <a:schemeClr val="dk1"/>
                </a:solidFill>
                <a:latin typeface="Arial"/>
                <a:ea typeface="Arial"/>
              </a:rPr>
              <a:t>Vous êtes ici parce que vous souhaitez recevoir des réponses/solutions pratiques aux questions suivantes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marL="401400" indent="-401400">
              <a:lnSpc>
                <a:spcPct val="100000"/>
              </a:lnSpc>
              <a:spcBef>
                <a:spcPts val="1100"/>
              </a:spcBef>
              <a:buClr>
                <a:srgbClr val="000000"/>
              </a:buClr>
              <a:buFont typeface="OpenSymbol"/>
              <a:buAutoNum type="arabicPeriod"/>
              <a:tabLst>
                <a:tab algn="l" pos="0"/>
              </a:tabLst>
            </a:pPr>
            <a:r>
              <a:rPr b="0" lang="en-US" sz="2000" spc="-1" strike="noStrike">
                <a:solidFill>
                  <a:schemeClr val="dk1"/>
                </a:solidFill>
                <a:latin typeface="Arial"/>
                <a:ea typeface="Arial"/>
              </a:rPr>
              <a:t>Comment utiliser l'IA pour accroître ma productivité en tant que professionnel de la formation et du développement ?</a:t>
            </a:r>
            <a:endParaRPr b="0" lang="en-US" sz="2000" spc="-1" strike="noStrike">
              <a:solidFill>
                <a:srgbClr val="000000"/>
              </a:solidFill>
              <a:latin typeface="Arial"/>
            </a:endParaRPr>
          </a:p>
          <a:p>
            <a:pPr indent="0">
              <a:lnSpc>
                <a:spcPct val="100000"/>
              </a:lnSpc>
              <a:spcBef>
                <a:spcPts val="1100"/>
              </a:spcBef>
              <a:buNone/>
              <a:tabLst>
                <a:tab algn="l" pos="0"/>
              </a:tabLst>
            </a:pPr>
            <a:endParaRPr b="0" lang="en-US" sz="2000" spc="-1" strike="noStrike">
              <a:solidFill>
                <a:srgbClr val="000000"/>
              </a:solidFill>
              <a:latin typeface="Arial"/>
            </a:endParaRPr>
          </a:p>
          <a:p>
            <a:pPr marL="401400" indent="-401400">
              <a:lnSpc>
                <a:spcPct val="100000"/>
              </a:lnSpc>
              <a:spcBef>
                <a:spcPts val="1100"/>
              </a:spcBef>
              <a:buClr>
                <a:srgbClr val="000000"/>
              </a:buClr>
              <a:buFont typeface="OpenSymbol"/>
              <a:buAutoNum type="arabicPeriod"/>
              <a:tabLst>
                <a:tab algn="l" pos="0"/>
              </a:tabLst>
            </a:pPr>
            <a:r>
              <a:rPr b="0" lang="en-US" sz="2000" spc="-1" strike="noStrike">
                <a:solidFill>
                  <a:schemeClr val="dk1"/>
                </a:solidFill>
                <a:latin typeface="Arial"/>
                <a:ea typeface="Arial"/>
              </a:rPr>
              <a:t>L'IA augmentera-t-elle mes profits ou mes pertes ?</a:t>
            </a:r>
            <a:endParaRPr b="0" lang="en-US" sz="2000" spc="-1" strike="noStrike">
              <a:solidFill>
                <a:srgbClr val="000000"/>
              </a:solidFill>
              <a:latin typeface="Arial"/>
            </a:endParaRPr>
          </a:p>
          <a:p>
            <a:pPr indent="0">
              <a:lnSpc>
                <a:spcPct val="100000"/>
              </a:lnSpc>
              <a:spcBef>
                <a:spcPts val="1100"/>
              </a:spcBef>
              <a:buNone/>
              <a:tabLst>
                <a:tab algn="l" pos="0"/>
              </a:tabLst>
            </a:pPr>
            <a:endParaRPr b="0" lang="en-US" sz="2000" spc="-1" strike="noStrike">
              <a:solidFill>
                <a:srgbClr val="000000"/>
              </a:solidFill>
              <a:latin typeface="Arial"/>
            </a:endParaRPr>
          </a:p>
          <a:p>
            <a:pPr marL="401400" indent="-401400">
              <a:lnSpc>
                <a:spcPct val="100000"/>
              </a:lnSpc>
              <a:spcBef>
                <a:spcPts val="1100"/>
              </a:spcBef>
              <a:buClr>
                <a:srgbClr val="000000"/>
              </a:buClr>
              <a:buFont typeface="OpenSymbol"/>
              <a:buAutoNum type="arabicPeriod"/>
              <a:tabLst>
                <a:tab algn="l" pos="0"/>
              </a:tabLst>
            </a:pPr>
            <a:r>
              <a:rPr b="0" lang="en-US" sz="2000" spc="-1" strike="noStrike">
                <a:solidFill>
                  <a:schemeClr val="dk1"/>
                </a:solidFill>
                <a:latin typeface="Arial"/>
                <a:ea typeface="Arial"/>
              </a:rPr>
              <a:t>Quels sont les outils d'IA les plus utiles ?</a:t>
            </a:r>
            <a:endParaRPr b="0" lang="en-US" sz="2000" spc="-1" strike="noStrike">
              <a:solidFill>
                <a:srgbClr val="000000"/>
              </a:solidFill>
              <a:latin typeface="Arial"/>
            </a:endParaRPr>
          </a:p>
          <a:p>
            <a:pPr indent="0">
              <a:lnSpc>
                <a:spcPct val="100000"/>
              </a:lnSpc>
              <a:spcBef>
                <a:spcPts val="1100"/>
              </a:spcBef>
              <a:buNone/>
              <a:tabLst>
                <a:tab algn="l" pos="0"/>
              </a:tabLst>
            </a:pPr>
            <a:endParaRPr b="0" lang="en-US" sz="2000" spc="-1" strike="noStrike">
              <a:solidFill>
                <a:srgbClr val="000000"/>
              </a:solidFill>
              <a:latin typeface="Arial"/>
            </a:endParaRPr>
          </a:p>
          <a:p>
            <a:pPr marL="401400" indent="-401400">
              <a:lnSpc>
                <a:spcPct val="100000"/>
              </a:lnSpc>
              <a:spcBef>
                <a:spcPts val="1100"/>
              </a:spcBef>
              <a:buClr>
                <a:srgbClr val="000000"/>
              </a:buClr>
              <a:buFont typeface="OpenSymbol"/>
              <a:buAutoNum type="arabicPeriod"/>
              <a:tabLst>
                <a:tab algn="l" pos="0"/>
              </a:tabLst>
            </a:pPr>
            <a:r>
              <a:rPr b="0" lang="en-US" sz="2000" spc="-1" strike="noStrike">
                <a:solidFill>
                  <a:schemeClr val="dk1"/>
                </a:solidFill>
                <a:latin typeface="Arial"/>
                <a:ea typeface="Arial"/>
              </a:rPr>
              <a:t>Que font les professionnels de la formation et du développement en Afrique avec l'IA ?</a:t>
            </a:r>
            <a:endParaRPr b="0" lang="en-US" sz="2000" spc="-1" strike="noStrike">
              <a:solidFill>
                <a:srgbClr val="000000"/>
              </a:solidFill>
              <a:latin typeface="Arial"/>
            </a:endParaRPr>
          </a:p>
          <a:p>
            <a:pPr indent="0">
              <a:lnSpc>
                <a:spcPct val="100000"/>
              </a:lnSpc>
              <a:spcBef>
                <a:spcPts val="1100"/>
              </a:spcBef>
              <a:buNone/>
              <a:tabLst>
                <a:tab algn="l" pos="0"/>
              </a:tabLst>
            </a:pPr>
            <a:endParaRPr b="0" lang="en-US" sz="2000" spc="-1" strike="noStrike">
              <a:solidFill>
                <a:srgbClr val="000000"/>
              </a:solidFill>
              <a:latin typeface="Arial"/>
            </a:endParaRPr>
          </a:p>
          <a:p>
            <a:pPr marL="401400" indent="-401400">
              <a:lnSpc>
                <a:spcPct val="100000"/>
              </a:lnSpc>
              <a:spcBef>
                <a:spcPts val="1100"/>
              </a:spcBef>
              <a:buClr>
                <a:srgbClr val="000000"/>
              </a:buClr>
              <a:buFont typeface="OpenSymbol"/>
              <a:buAutoNum type="arabicPeriod"/>
              <a:tabLst>
                <a:tab algn="l" pos="0"/>
              </a:tabLst>
            </a:pPr>
            <a:r>
              <a:rPr b="0" lang="en-US" sz="2000" spc="-1" strike="noStrike">
                <a:solidFill>
                  <a:schemeClr val="dk1"/>
                </a:solidFill>
                <a:latin typeface="Arial"/>
                <a:ea typeface="Arial"/>
              </a:rPr>
              <a:t>D'autres attentes ? </a:t>
            </a:r>
            <a:endParaRPr b="0" lang="en-US" sz="2000" spc="-1" strike="noStrike">
              <a:solidFill>
                <a:srgbClr val="000000"/>
              </a:solidFill>
              <a:latin typeface="Arial"/>
            </a:endParaRPr>
          </a:p>
        </p:txBody>
      </p:sp>
      <p:sp>
        <p:nvSpPr>
          <p:cNvPr id="248" name="PlaceHolder 2"/>
          <p:cNvSpPr>
            <a:spLocks noGrp="1"/>
          </p:cNvSpPr>
          <p:nvPr>
            <p:ph/>
          </p:nvPr>
        </p:nvSpPr>
        <p:spPr>
          <a:xfrm>
            <a:off x="511200" y="282240"/>
            <a:ext cx="682020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 </a:t>
            </a:r>
            <a:r>
              <a:rPr b="0" lang="en-US" sz="3500" spc="-1" strike="noStrike">
                <a:solidFill>
                  <a:schemeClr val="lt1"/>
                </a:solidFill>
                <a:latin typeface="Arial"/>
                <a:ea typeface="Arial"/>
              </a:rPr>
              <a:t>ATTENTES</a:t>
            </a:r>
            <a:endParaRPr b="0" lang="en-US" sz="3500" spc="-1" strike="noStrike">
              <a:solidFill>
                <a:srgbClr val="000000"/>
              </a:solidFill>
              <a:latin typeface="Arial"/>
            </a:endParaRPr>
          </a:p>
        </p:txBody>
      </p:sp>
      <p:pic>
        <p:nvPicPr>
          <p:cNvPr id="249" name="Google Shape;425;p2"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p:nvPr>
        </p:nvSpPr>
        <p:spPr>
          <a:xfrm>
            <a:off x="720" y="816480"/>
            <a:ext cx="12191040" cy="6955560"/>
          </a:xfrm>
          <a:prstGeom prst="rect">
            <a:avLst/>
          </a:prstGeom>
          <a:solidFill>
            <a:srgbClr val="2361a7"/>
          </a:solidFill>
          <a:ln w="0">
            <a:noFill/>
          </a:ln>
        </p:spPr>
        <p:txBody>
          <a:bodyPr lIns="91440" rIns="91440" tIns="45720" bIns="45720" anchor="t">
            <a:normAutofit/>
          </a:bodyPr>
          <a:p>
            <a:pPr marL="514440" indent="0">
              <a:lnSpc>
                <a:spcPct val="100000"/>
              </a:lnSpc>
              <a:buNone/>
              <a:tabLst>
                <a:tab algn="l" pos="0"/>
              </a:tabLst>
            </a:pPr>
            <a:endParaRPr b="0" lang="en-US" sz="2600" spc="-1" strike="noStrike">
              <a:solidFill>
                <a:srgbClr val="000000"/>
              </a:solidFill>
              <a:latin typeface="Arial"/>
            </a:endParaRPr>
          </a:p>
          <a:p>
            <a:pPr marL="514440" indent="-514440">
              <a:lnSpc>
                <a:spcPct val="100000"/>
              </a:lnSpc>
              <a:spcBef>
                <a:spcPts val="1100"/>
              </a:spcBef>
              <a:buClr>
                <a:srgbClr val="ffffff"/>
              </a:buClr>
              <a:buFont typeface="OpenSymbol"/>
              <a:buAutoNum type="arabicPeriod"/>
              <a:tabLst>
                <a:tab algn="l" pos="0"/>
              </a:tabLst>
            </a:pPr>
            <a:r>
              <a:rPr b="0" lang="en-US" sz="2800" spc="-1" strike="noStrike">
                <a:solidFill>
                  <a:schemeClr val="lt1"/>
                </a:solidFill>
                <a:latin typeface="Arial"/>
                <a:ea typeface="Arial"/>
              </a:rPr>
              <a:t>Expliquer la pertinence et les avantages des outils d'IA pour les professionnels de la formation et du développement</a:t>
            </a:r>
            <a:endParaRPr b="0" lang="en-US" sz="2800" spc="-1" strike="noStrike">
              <a:solidFill>
                <a:srgbClr val="000000"/>
              </a:solidFill>
              <a:latin typeface="Arial"/>
            </a:endParaRPr>
          </a:p>
          <a:p>
            <a:pPr indent="0">
              <a:lnSpc>
                <a:spcPct val="100000"/>
              </a:lnSpc>
              <a:spcBef>
                <a:spcPts val="1100"/>
              </a:spcBef>
              <a:buNone/>
              <a:tabLst>
                <a:tab algn="l" pos="0"/>
              </a:tabLst>
            </a:pPr>
            <a:endParaRPr b="0" lang="en-US" sz="2600" spc="-1" strike="noStrike">
              <a:solidFill>
                <a:srgbClr val="000000"/>
              </a:solidFill>
              <a:latin typeface="Arial"/>
            </a:endParaRPr>
          </a:p>
          <a:p>
            <a:pPr indent="0">
              <a:lnSpc>
                <a:spcPct val="100000"/>
              </a:lnSpc>
              <a:spcBef>
                <a:spcPts val="1100"/>
              </a:spcBef>
              <a:buNone/>
              <a:tabLst>
                <a:tab algn="l" pos="0"/>
              </a:tabLst>
            </a:pPr>
            <a:endParaRPr b="0" lang="en-US" sz="2800" spc="-1" strike="noStrike">
              <a:solidFill>
                <a:srgbClr val="000000"/>
              </a:solidFill>
              <a:latin typeface="Arial"/>
            </a:endParaRPr>
          </a:p>
          <a:p>
            <a:pPr marL="514440" indent="-514440">
              <a:lnSpc>
                <a:spcPct val="100000"/>
              </a:lnSpc>
              <a:spcBef>
                <a:spcPts val="1100"/>
              </a:spcBef>
              <a:buClr>
                <a:srgbClr val="ffffff"/>
              </a:buClr>
              <a:buFont typeface="OpenSymbol"/>
              <a:buAutoNum type="arabicPeriod"/>
              <a:tabLst>
                <a:tab algn="l" pos="0"/>
              </a:tabLst>
            </a:pPr>
            <a:r>
              <a:rPr b="0" lang="en-US" sz="2800" spc="-1" strike="noStrike">
                <a:solidFill>
                  <a:schemeClr val="lt1"/>
                </a:solidFill>
                <a:latin typeface="Arial"/>
                <a:ea typeface="Arial"/>
              </a:rPr>
              <a:t>Démontrer comment utiliser et intégrer des outils d'IA pertinents dans vos interventions </a:t>
            </a:r>
            <a:endParaRPr b="0" lang="en-US" sz="2800" spc="-1" strike="noStrike">
              <a:solidFill>
                <a:srgbClr val="000000"/>
              </a:solidFill>
              <a:latin typeface="Arial"/>
            </a:endParaRPr>
          </a:p>
        </p:txBody>
      </p:sp>
      <p:pic>
        <p:nvPicPr>
          <p:cNvPr id="251" name="Google Shape;435;p3"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p:nvPr>
        </p:nvSpPr>
        <p:spPr>
          <a:xfrm>
            <a:off x="0" y="282240"/>
            <a:ext cx="682020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4800" spc="-1" strike="noStrike">
                <a:solidFill>
                  <a:schemeClr val="lt1"/>
                </a:solidFill>
                <a:latin typeface="Arial"/>
                <a:ea typeface="Arial"/>
              </a:rPr>
              <a:t>PLAN</a:t>
            </a:r>
            <a:endParaRPr b="0" lang="en-US" sz="4800" spc="-1" strike="noStrike">
              <a:solidFill>
                <a:srgbClr val="000000"/>
              </a:solidFill>
              <a:latin typeface="Arial"/>
            </a:endParaRPr>
          </a:p>
        </p:txBody>
      </p:sp>
      <p:grpSp>
        <p:nvGrpSpPr>
          <p:cNvPr id="253" name="Google Shape;441;p4"/>
          <p:cNvGrpSpPr/>
          <p:nvPr/>
        </p:nvGrpSpPr>
        <p:grpSpPr>
          <a:xfrm>
            <a:off x="2628360" y="2124360"/>
            <a:ext cx="6933960" cy="3345840"/>
            <a:chOff x="2628360" y="2124360"/>
            <a:chExt cx="6933960" cy="3345840"/>
          </a:xfrm>
        </p:grpSpPr>
        <p:sp>
          <p:nvSpPr>
            <p:cNvPr id="254" name="Google Shape;442;p4"/>
            <p:cNvSpPr/>
            <p:nvPr/>
          </p:nvSpPr>
          <p:spPr>
            <a:xfrm>
              <a:off x="2686320" y="4852440"/>
              <a:ext cx="6818400" cy="617760"/>
            </a:xfrm>
            <a:prstGeom prst="rect">
              <a:avLst/>
            </a:prstGeom>
            <a:solidFill>
              <a:srgbClr val="5090d6"/>
            </a:solidFill>
            <a:ln w="12600">
              <a:solidFill>
                <a:srgbClr val="ffffff"/>
              </a:solidFill>
              <a:miter/>
            </a:ln>
          </p:spPr>
          <p:style>
            <a:lnRef idx="0"/>
            <a:fillRef idx="0"/>
            <a:effectRef idx="0"/>
            <a:fontRef idx="minor"/>
          </p:style>
          <p:txBody>
            <a:bodyPr lIns="90000" rIns="90000" tIns="91440" bIns="91440" anchor="ctr">
              <a:noAutofit/>
            </a:bodyPr>
            <a:p>
              <a:pPr>
                <a:lnSpc>
                  <a:spcPct val="100000"/>
                </a:lnSpc>
              </a:pPr>
              <a:endParaRPr b="0" lang="en-US" sz="1400" spc="-1" strike="noStrike">
                <a:solidFill>
                  <a:srgbClr val="000000"/>
                </a:solidFill>
                <a:latin typeface="Arial"/>
                <a:ea typeface="Arial"/>
              </a:endParaRPr>
            </a:p>
          </p:txBody>
        </p:sp>
        <p:sp>
          <p:nvSpPr>
            <p:cNvPr id="255" name="Google Shape;443;p4"/>
            <p:cNvSpPr/>
            <p:nvPr/>
          </p:nvSpPr>
          <p:spPr>
            <a:xfrm>
              <a:off x="2743920" y="4769280"/>
              <a:ext cx="6818400" cy="617760"/>
            </a:xfrm>
            <a:prstGeom prst="rect">
              <a:avLst/>
            </a:prstGeom>
            <a:noFill/>
            <a:ln w="0">
              <a:noFill/>
            </a:ln>
          </p:spPr>
          <p:style>
            <a:lnRef idx="0"/>
            <a:fillRef idx="0"/>
            <a:effectRef idx="0"/>
            <a:fontRef idx="minor"/>
          </p:style>
          <p:txBody>
            <a:bodyPr lIns="149400" rIns="149400" tIns="149400" bIns="149400" anchor="ctr">
              <a:noAutofit/>
            </a:bodyPr>
            <a:p>
              <a:pPr algn="ctr">
                <a:lnSpc>
                  <a:spcPct val="90000"/>
                </a:lnSpc>
                <a:tabLst>
                  <a:tab algn="l" pos="0"/>
                </a:tabLst>
              </a:pPr>
              <a:endParaRPr b="0" lang="en-US" sz="2100" spc="-1" strike="noStrike">
                <a:solidFill>
                  <a:srgbClr val="000000"/>
                </a:solidFill>
                <a:latin typeface="Arial"/>
              </a:endParaRPr>
            </a:p>
            <a:p>
              <a:pPr algn="ctr">
                <a:lnSpc>
                  <a:spcPct val="90000"/>
                </a:lnSpc>
                <a:tabLst>
                  <a:tab algn="l" pos="0"/>
                </a:tabLst>
              </a:pPr>
              <a:r>
                <a:rPr b="1" lang="en-US" sz="2100" spc="-1" strike="noStrike">
                  <a:solidFill>
                    <a:schemeClr val="lt1"/>
                  </a:solidFill>
                  <a:latin typeface="Arial"/>
                  <a:ea typeface="Arial"/>
                </a:rPr>
                <a:t>Outils d'IA courants disponibles pour la formation et le développement</a:t>
              </a:r>
              <a:endParaRPr b="0" lang="en-US" sz="2100" spc="-1" strike="noStrike">
                <a:solidFill>
                  <a:srgbClr val="000000"/>
                </a:solidFill>
                <a:latin typeface="Arial"/>
              </a:endParaRPr>
            </a:p>
            <a:p>
              <a:pPr algn="ctr">
                <a:lnSpc>
                  <a:spcPct val="90000"/>
                </a:lnSpc>
                <a:tabLst>
                  <a:tab algn="l" pos="0"/>
                </a:tabLst>
              </a:pPr>
              <a:endParaRPr b="0" lang="en-US" sz="2100" spc="-1" strike="noStrike">
                <a:solidFill>
                  <a:srgbClr val="000000"/>
                </a:solidFill>
                <a:latin typeface="Arial"/>
              </a:endParaRPr>
            </a:p>
          </p:txBody>
        </p:sp>
        <p:sp>
          <p:nvSpPr>
            <p:cNvPr id="256" name="Google Shape;444;p4"/>
            <p:cNvSpPr/>
            <p:nvPr/>
          </p:nvSpPr>
          <p:spPr>
            <a:xfrm rot="10800000">
              <a:off x="2629440" y="3447000"/>
              <a:ext cx="6818760" cy="1333080"/>
            </a:xfrm>
            <a:prstGeom prst="upArrowCallout">
              <a:avLst>
                <a:gd name="adj1" fmla="val 25000"/>
                <a:gd name="adj2" fmla="val 25000"/>
                <a:gd name="adj3" fmla="val 25000"/>
                <a:gd name="adj4" fmla="val 64977"/>
              </a:avLst>
            </a:prstGeom>
            <a:solidFill>
              <a:srgbClr val="2a6ebc"/>
            </a:solidFill>
            <a:ln w="12600">
              <a:solidFill>
                <a:srgbClr val="ffffff"/>
              </a:solidFill>
              <a:miter/>
            </a:ln>
          </p:spPr>
          <p:style>
            <a:lnRef idx="0"/>
            <a:fillRef idx="0"/>
            <a:effectRef idx="0"/>
            <a:fontRef idx="minor"/>
          </p:style>
          <p:txBody>
            <a:bodyPr lIns="90000" rIns="90000" tIns="91440" bIns="91440" anchor="ctr">
              <a:noAutofit/>
            </a:bodyPr>
            <a:p>
              <a:pPr>
                <a:lnSpc>
                  <a:spcPct val="100000"/>
                </a:lnSpc>
              </a:pPr>
              <a:endParaRPr b="0" lang="en-US" sz="1400" spc="-1" strike="noStrike">
                <a:solidFill>
                  <a:srgbClr val="000000"/>
                </a:solidFill>
                <a:latin typeface="Arial"/>
                <a:ea typeface="Arial"/>
              </a:endParaRPr>
            </a:p>
          </p:txBody>
        </p:sp>
        <p:sp>
          <p:nvSpPr>
            <p:cNvPr id="257" name="Google Shape;445;p4"/>
            <p:cNvSpPr/>
            <p:nvPr/>
          </p:nvSpPr>
          <p:spPr>
            <a:xfrm>
              <a:off x="2628360" y="3446640"/>
              <a:ext cx="6818760" cy="865800"/>
            </a:xfrm>
            <a:prstGeom prst="rect">
              <a:avLst/>
            </a:prstGeom>
            <a:noFill/>
            <a:ln w="0">
              <a:noFill/>
            </a:ln>
          </p:spPr>
          <p:style>
            <a:lnRef idx="0"/>
            <a:fillRef idx="0"/>
            <a:effectRef idx="0"/>
            <a:fontRef idx="minor"/>
          </p:style>
          <p:txBody>
            <a:bodyPr lIns="149400" rIns="149400" tIns="149400" bIns="149400" anchor="ctr">
              <a:noAutofit/>
            </a:bodyPr>
            <a:p>
              <a:pPr algn="ctr">
                <a:lnSpc>
                  <a:spcPct val="90000"/>
                </a:lnSpc>
                <a:tabLst>
                  <a:tab algn="l" pos="0"/>
                </a:tabLst>
              </a:pPr>
              <a:r>
                <a:rPr b="1" lang="en-US" sz="2100" spc="-1" strike="noStrike">
                  <a:solidFill>
                    <a:schemeClr val="lt1"/>
                  </a:solidFill>
                  <a:latin typeface="Arial"/>
                  <a:ea typeface="Arial"/>
                </a:rPr>
                <a:t>Pertinence et avantages de l'IA pour les praticiens de la formation et du développement </a:t>
              </a:r>
              <a:endParaRPr b="0" lang="en-US" sz="2100" spc="-1" strike="noStrike">
                <a:solidFill>
                  <a:srgbClr val="000000"/>
                </a:solidFill>
                <a:latin typeface="Arial"/>
              </a:endParaRPr>
            </a:p>
          </p:txBody>
        </p:sp>
        <p:sp>
          <p:nvSpPr>
            <p:cNvPr id="258" name="Google Shape;446;p4"/>
            <p:cNvSpPr/>
            <p:nvPr/>
          </p:nvSpPr>
          <p:spPr>
            <a:xfrm rot="10800000">
              <a:off x="2629440" y="2124360"/>
              <a:ext cx="6818760" cy="1333080"/>
            </a:xfrm>
            <a:prstGeom prst="upArrowCallout">
              <a:avLst>
                <a:gd name="adj1" fmla="val 25000"/>
                <a:gd name="adj2" fmla="val 25000"/>
                <a:gd name="adj3" fmla="val 25000"/>
                <a:gd name="adj4" fmla="val 64977"/>
              </a:avLst>
            </a:prstGeom>
            <a:solidFill>
              <a:srgbClr val="245fa3"/>
            </a:solidFill>
            <a:ln w="12600">
              <a:solidFill>
                <a:srgbClr val="ffffff"/>
              </a:solidFill>
              <a:miter/>
            </a:ln>
          </p:spPr>
          <p:style>
            <a:lnRef idx="0"/>
            <a:fillRef idx="0"/>
            <a:effectRef idx="0"/>
            <a:fontRef idx="minor"/>
          </p:style>
          <p:txBody>
            <a:bodyPr lIns="90000" rIns="90000" tIns="91440" bIns="91440" anchor="ctr">
              <a:noAutofit/>
            </a:bodyPr>
            <a:p>
              <a:pPr>
                <a:lnSpc>
                  <a:spcPct val="100000"/>
                </a:lnSpc>
              </a:pPr>
              <a:endParaRPr b="0" lang="en-US" sz="1400" spc="-1" strike="noStrike">
                <a:solidFill>
                  <a:srgbClr val="000000"/>
                </a:solidFill>
                <a:latin typeface="Arial"/>
                <a:ea typeface="Arial"/>
              </a:endParaRPr>
            </a:p>
          </p:txBody>
        </p:sp>
        <p:sp>
          <p:nvSpPr>
            <p:cNvPr id="259" name="Google Shape;447;p4"/>
            <p:cNvSpPr/>
            <p:nvPr/>
          </p:nvSpPr>
          <p:spPr>
            <a:xfrm>
              <a:off x="2628360" y="2124360"/>
              <a:ext cx="6818760" cy="865800"/>
            </a:xfrm>
            <a:prstGeom prst="rect">
              <a:avLst/>
            </a:prstGeom>
            <a:noFill/>
            <a:ln w="0">
              <a:noFill/>
            </a:ln>
          </p:spPr>
          <p:style>
            <a:lnRef idx="0"/>
            <a:fillRef idx="0"/>
            <a:effectRef idx="0"/>
            <a:fontRef idx="minor"/>
          </p:style>
          <p:txBody>
            <a:bodyPr lIns="149400" rIns="149400" tIns="149400" bIns="149400" anchor="ctr">
              <a:noAutofit/>
            </a:bodyPr>
            <a:p>
              <a:pPr algn="ctr">
                <a:lnSpc>
                  <a:spcPct val="90000"/>
                </a:lnSpc>
                <a:tabLst>
                  <a:tab algn="l" pos="0"/>
                </a:tabLst>
              </a:pPr>
              <a:r>
                <a:rPr b="1" lang="en-US" sz="2100" spc="-1" strike="noStrike">
                  <a:solidFill>
                    <a:schemeClr val="lt1"/>
                  </a:solidFill>
                  <a:latin typeface="Arial"/>
                  <a:ea typeface="Arial"/>
                </a:rPr>
                <a:t>Comment les industries utilisent l'IA </a:t>
              </a:r>
              <a:endParaRPr b="0" lang="en-US" sz="2100" spc="-1" strike="noStrike">
                <a:solidFill>
                  <a:srgbClr val="000000"/>
                </a:solidFill>
                <a:latin typeface="Arial"/>
              </a:endParaRPr>
            </a:p>
          </p:txBody>
        </p:sp>
      </p:grpSp>
      <p:pic>
        <p:nvPicPr>
          <p:cNvPr id="260" name="Google Shape;448;p4"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p:nvPr>
        </p:nvSpPr>
        <p:spPr>
          <a:xfrm>
            <a:off x="102240" y="282240"/>
            <a:ext cx="758520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1" lang="en-US" sz="3200" spc="-1" strike="noStrike">
                <a:solidFill>
                  <a:schemeClr val="lt1"/>
                </a:solidFill>
                <a:latin typeface="Arial"/>
                <a:ea typeface="Arial"/>
              </a:rPr>
              <a:t>QU'EST-CE QUE L'IA?</a:t>
            </a:r>
            <a:endParaRPr b="0" lang="en-US" sz="3200" spc="-1" strike="noStrike">
              <a:solidFill>
                <a:srgbClr val="000000"/>
              </a:solidFill>
              <a:latin typeface="Arial"/>
            </a:endParaRPr>
          </a:p>
        </p:txBody>
      </p:sp>
      <p:pic>
        <p:nvPicPr>
          <p:cNvPr id="262" name="Google Shape;459;p 1"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pic>
        <p:nvPicPr>
          <p:cNvPr id="263" name="" descr=""/>
          <p:cNvPicPr/>
          <p:nvPr/>
        </p:nvPicPr>
        <p:blipFill>
          <a:blip r:embed="rId2"/>
          <a:stretch/>
        </p:blipFill>
        <p:spPr>
          <a:xfrm>
            <a:off x="-228600" y="2520"/>
            <a:ext cx="9624600" cy="6857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p:nvPr>
        </p:nvSpPr>
        <p:spPr>
          <a:xfrm>
            <a:off x="0" y="282240"/>
            <a:ext cx="7818120" cy="848160"/>
          </a:xfrm>
          <a:prstGeom prst="rect">
            <a:avLst/>
          </a:prstGeom>
          <a:noFill/>
          <a:ln w="0">
            <a:noFill/>
          </a:ln>
        </p:spPr>
        <p:txBody>
          <a:bodyPr lIns="91440" rIns="91440" tIns="45720" bIns="45720" anchor="t">
            <a:normAutofit/>
          </a:bodyPr>
          <a:p>
            <a:pPr marL="401760" indent="0">
              <a:lnSpc>
                <a:spcPct val="100000"/>
              </a:lnSpc>
              <a:buNone/>
              <a:tabLst>
                <a:tab algn="l" pos="0"/>
              </a:tabLst>
            </a:pPr>
            <a:r>
              <a:rPr b="0" lang="en-US" sz="3500" spc="-1" strike="noStrike">
                <a:solidFill>
                  <a:schemeClr val="lt1"/>
                </a:solidFill>
                <a:latin typeface="Arial"/>
                <a:ea typeface="Arial"/>
              </a:rPr>
              <a:t>IA dans les secteurs d'activité</a:t>
            </a:r>
            <a:endParaRPr b="0" lang="en-US" sz="3500" spc="-1" strike="noStrike">
              <a:solidFill>
                <a:srgbClr val="000000"/>
              </a:solidFill>
              <a:latin typeface="Arial"/>
            </a:endParaRPr>
          </a:p>
        </p:txBody>
      </p:sp>
      <p:pic>
        <p:nvPicPr>
          <p:cNvPr id="265" name="Google Shape;469;p 1"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pic>
        <p:nvPicPr>
          <p:cNvPr id="266" name="Google Shape;470;p 1" descr=""/>
          <p:cNvPicPr/>
          <p:nvPr/>
        </p:nvPicPr>
        <p:blipFill>
          <a:blip r:embed="rId2"/>
          <a:stretch/>
        </p:blipFill>
        <p:spPr>
          <a:xfrm>
            <a:off x="-102960" y="1396080"/>
            <a:ext cx="6735600" cy="5461200"/>
          </a:xfrm>
          <a:prstGeom prst="rect">
            <a:avLst/>
          </a:prstGeom>
          <a:ln w="0">
            <a:noFill/>
          </a:ln>
        </p:spPr>
      </p:pic>
      <p:pic>
        <p:nvPicPr>
          <p:cNvPr id="267" name="Google Shape;471;p 1" descr=""/>
          <p:cNvPicPr/>
          <p:nvPr/>
        </p:nvPicPr>
        <p:blipFill>
          <a:blip r:embed="rId3"/>
          <a:stretch/>
        </p:blipFill>
        <p:spPr>
          <a:xfrm>
            <a:off x="7098840" y="1395720"/>
            <a:ext cx="5149440" cy="4420440"/>
          </a:xfrm>
          <a:prstGeom prst="rect">
            <a:avLst/>
          </a:prstGeom>
          <a:ln w="0">
            <a:noFill/>
          </a:ln>
        </p:spPr>
      </p:pic>
      <p:sp>
        <p:nvSpPr>
          <p:cNvPr id="268" name="Google Shape;472;p 1"/>
          <p:cNvSpPr/>
          <p:nvPr/>
        </p:nvSpPr>
        <p:spPr>
          <a:xfrm>
            <a:off x="8394840" y="5817240"/>
            <a:ext cx="4815360" cy="425520"/>
          </a:xfrm>
          <a:prstGeom prst="rect">
            <a:avLst/>
          </a:prstGeom>
          <a:noFill/>
          <a:ln w="0">
            <a:noFill/>
          </a:ln>
        </p:spPr>
        <p:style>
          <a:lnRef idx="0"/>
          <a:fillRef idx="0"/>
          <a:effectRef idx="0"/>
          <a:fontRef idx="minor"/>
        </p:style>
        <p:txBody>
          <a:bodyPr lIns="90000" rIns="90000" tIns="91440" bIns="91440" anchor="t">
            <a:spAutoFit/>
          </a:bodyPr>
          <a:p>
            <a:pPr>
              <a:lnSpc>
                <a:spcPct val="133000"/>
              </a:lnSpc>
              <a:tabLst>
                <a:tab algn="l" pos="0"/>
              </a:tabLst>
            </a:pPr>
            <a:r>
              <a:rPr b="0" lang="en-US" sz="1200" spc="-1" strike="noStrike" u="sng">
                <a:solidFill>
                  <a:srgbClr val="0563c1"/>
                </a:solidFill>
                <a:highlight>
                  <a:srgbClr val="ffffff"/>
                </a:highlight>
                <a:uFillTx/>
                <a:latin typeface="Arial"/>
                <a:ea typeface="Arial"/>
                <a:hlinkClick r:id="rId4"/>
              </a:rPr>
              <a:t>L'adoption de l'IA dans l'entreprise 2021 - O'Reilly</a:t>
            </a:r>
            <a:endParaRPr b="0" lang="en-US" sz="1200" spc="-1" strike="noStrike">
              <a:solidFill>
                <a:srgbClr val="000000"/>
              </a:solidFill>
              <a:latin typeface="Arial"/>
            </a:endParaRPr>
          </a:p>
        </p:txBody>
      </p:sp>
    </p:spTree>
  </p:cSld>
  <p:transition spd="med">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filter="fade" transition="in">
                                      <p:cBhvr additive="repl">
                                        <p:cTn id="7" dur="1000"/>
                                        <p:tgtEl>
                                          <p:spTgt spid="264">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p:nvPr>
        </p:nvSpPr>
        <p:spPr>
          <a:xfrm>
            <a:off x="0" y="282240"/>
            <a:ext cx="7818120" cy="848160"/>
          </a:xfrm>
          <a:prstGeom prst="rect">
            <a:avLst/>
          </a:prstGeom>
          <a:noFill/>
          <a:ln w="0">
            <a:noFill/>
          </a:ln>
        </p:spPr>
        <p:txBody>
          <a:bodyPr lIns="91440" rIns="91440" tIns="45720" bIns="45720" anchor="t">
            <a:normAutofit fontScale="71666"/>
          </a:bodyPr>
          <a:p>
            <a:pPr marL="401760" indent="0">
              <a:lnSpc>
                <a:spcPct val="100000"/>
              </a:lnSpc>
              <a:buNone/>
              <a:tabLst>
                <a:tab algn="l" pos="0"/>
              </a:tabLst>
            </a:pPr>
            <a:r>
              <a:rPr b="0" lang="en-US" sz="3500" spc="-1" strike="noStrike">
                <a:solidFill>
                  <a:schemeClr val="lt1"/>
                </a:solidFill>
                <a:latin typeface="Arial"/>
                <a:ea typeface="Arial"/>
              </a:rPr>
              <a:t>La pertinence de l'IA dans tous les secteurs d'activité</a:t>
            </a:r>
            <a:endParaRPr b="0" lang="en-US" sz="3500" spc="-1" strike="noStrike">
              <a:solidFill>
                <a:srgbClr val="000000"/>
              </a:solidFill>
              <a:latin typeface="Arial"/>
            </a:endParaRPr>
          </a:p>
        </p:txBody>
      </p:sp>
      <p:pic>
        <p:nvPicPr>
          <p:cNvPr id="270" name="Google Shape;482;g258800cc4e5_0_ 1" descr="https://lh3.googleusercontent.com/8WrpSVtJJ6DwFSYau-PwLXstiJu_rvqFDskFzL1P5SCaXv3kptopVPApKA1SfYkzzxatwAT-d4pph2-nhiEIz3jVC5NbsN7bQ7GrQqgyUtqXJNoCChAa1VyTcIJMhsbdRxucRcfrq3NisEWncG8T"/>
          <p:cNvPicPr/>
          <p:nvPr/>
        </p:nvPicPr>
        <p:blipFill>
          <a:blip r:embed="rId1"/>
          <a:srcRect l="24608" t="28257" r="25618" b="32958"/>
          <a:stretch/>
        </p:blipFill>
        <p:spPr>
          <a:xfrm>
            <a:off x="10627200" y="-20160"/>
            <a:ext cx="1563480" cy="866880"/>
          </a:xfrm>
          <a:prstGeom prst="rect">
            <a:avLst/>
          </a:prstGeom>
          <a:ln w="0">
            <a:noFill/>
          </a:ln>
        </p:spPr>
      </p:pic>
      <p:pic>
        <p:nvPicPr>
          <p:cNvPr id="271" name="Google Shape;483;g258800cc4e5_0_ 1" descr="https://www.zippia.com/wp-content/uploads/2022/04/how-far-alone-are-companies-with-ai.jpg"/>
          <p:cNvPicPr/>
          <p:nvPr/>
        </p:nvPicPr>
        <p:blipFill>
          <a:blip r:embed="rId2"/>
          <a:srcRect l="0" t="72160" r="0" b="0"/>
          <a:stretch/>
        </p:blipFill>
        <p:spPr>
          <a:xfrm>
            <a:off x="3733920" y="1798560"/>
            <a:ext cx="8457120" cy="3275640"/>
          </a:xfrm>
          <a:prstGeom prst="rect">
            <a:avLst/>
          </a:prstGeom>
          <a:ln w="0">
            <a:noFill/>
          </a:ln>
        </p:spPr>
      </p:pic>
      <p:pic>
        <p:nvPicPr>
          <p:cNvPr id="272" name="Google Shape;484;g258800cc4e5_0_ 1" descr="https://www.zippia.com/wp-content/uploads/2022/04/how-far-alone-are-companies-with-ai.jpg"/>
          <p:cNvPicPr/>
          <p:nvPr/>
        </p:nvPicPr>
        <p:blipFill>
          <a:blip r:embed="rId3"/>
          <a:srcRect l="12482" t="0" r="13115" b="33208"/>
          <a:stretch/>
        </p:blipFill>
        <p:spPr>
          <a:xfrm>
            <a:off x="0" y="1868760"/>
            <a:ext cx="4190040" cy="4156920"/>
          </a:xfrm>
          <a:prstGeom prst="rect">
            <a:avLst/>
          </a:prstGeom>
          <a:ln w="0">
            <a:noFill/>
          </a:ln>
        </p:spPr>
      </p:pic>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269">
                                            <p:txEl>
                                              <p:pRg st="0" end="0"/>
                                            </p:txEl>
                                          </p:spTgt>
                                        </p:tgtEl>
                                        <p:attrNameLst>
                                          <p:attrName>style.visibility</p:attrName>
                                        </p:attrNameLst>
                                      </p:cBhvr>
                                      <p:to>
                                        <p:strVal val="visible"/>
                                      </p:to>
                                    </p:set>
                                    <p:animEffect filter="fade" transition="in">
                                      <p:cBhvr additive="repl">
                                        <p:cTn id="14" dur="1000"/>
                                        <p:tgtEl>
                                          <p:spTgt spid="26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p:nvPr>
        </p:nvSpPr>
        <p:spPr>
          <a:xfrm>
            <a:off x="6417360" y="1408680"/>
            <a:ext cx="5773680" cy="5448240"/>
          </a:xfrm>
          <a:prstGeom prst="rect">
            <a:avLst/>
          </a:prstGeom>
          <a:solidFill>
            <a:schemeClr val="lt1"/>
          </a:solidFill>
          <a:ln w="0">
            <a:noFill/>
          </a:ln>
        </p:spPr>
        <p:txBody>
          <a:bodyPr lIns="91440" rIns="91440" tIns="45720" bIns="45720" anchor="t">
            <a:normAutofit fontScale="81111" lnSpcReduction="10000"/>
          </a:bodyPr>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r>
              <a:rPr b="0" lang="en-US" sz="2500" spc="-1" strike="noStrike">
                <a:solidFill>
                  <a:schemeClr val="accent3"/>
                </a:solidFill>
                <a:latin typeface="Calibri"/>
                <a:ea typeface="Calibri"/>
              </a:rPr>
              <a:t>- L'IA peut </a:t>
            </a:r>
            <a:r>
              <a:rPr b="1" lang="en-US" sz="2500" spc="-1" strike="noStrike">
                <a:solidFill>
                  <a:schemeClr val="accent3"/>
                </a:solidFill>
                <a:latin typeface="Calibri"/>
                <a:ea typeface="Calibri"/>
              </a:rPr>
              <a:t>personnaliser les expériences d'apprentissage </a:t>
            </a:r>
            <a:r>
              <a:rPr b="0" lang="en-US" sz="2500" spc="-1" strike="noStrike">
                <a:solidFill>
                  <a:schemeClr val="accent3"/>
                </a:solidFill>
                <a:latin typeface="Calibri"/>
                <a:ea typeface="Calibri"/>
              </a:rPr>
              <a:t>pour chaque apprenant en fonction de ses préférences, de ses objectifs et de ses performances.</a:t>
            </a: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r>
              <a:rPr b="0" lang="en-US" sz="2500" spc="-1" strike="noStrike">
                <a:solidFill>
                  <a:schemeClr val="accent3"/>
                </a:solidFill>
                <a:latin typeface="Calibri"/>
                <a:ea typeface="Calibri"/>
              </a:rPr>
              <a:t>- L'IA peut fournir un </a:t>
            </a:r>
            <a:r>
              <a:rPr b="1" lang="en-US" sz="2500" spc="-1" strike="noStrike">
                <a:solidFill>
                  <a:schemeClr val="accent3"/>
                </a:solidFill>
                <a:latin typeface="Calibri"/>
                <a:ea typeface="Calibri"/>
              </a:rPr>
              <a:t>retour d'information et des conseils aux apprenants et aux formateurs en temps réel</a:t>
            </a:r>
            <a:r>
              <a:rPr b="0" lang="en-US" sz="2500" spc="-1" strike="noStrike">
                <a:solidFill>
                  <a:schemeClr val="accent3"/>
                </a:solidFill>
                <a:latin typeface="Calibri"/>
                <a:ea typeface="Calibri"/>
              </a:rPr>
              <a:t>, améliorant ainsi l'engagement et la rétention.</a:t>
            </a: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r>
              <a:rPr b="0" lang="en-US" sz="2500" spc="-1" strike="noStrike">
                <a:solidFill>
                  <a:schemeClr val="accent3"/>
                </a:solidFill>
                <a:latin typeface="Calibri"/>
                <a:ea typeface="Calibri"/>
              </a:rPr>
              <a:t>- L'IA peut </a:t>
            </a:r>
            <a:r>
              <a:rPr b="1" lang="en-US" sz="2500" spc="-1" strike="noStrike">
                <a:solidFill>
                  <a:schemeClr val="accent3"/>
                </a:solidFill>
                <a:latin typeface="Calibri"/>
                <a:ea typeface="Calibri"/>
              </a:rPr>
              <a:t>automatiser et optimiser divers aspects de la L&amp;D</a:t>
            </a:r>
            <a:r>
              <a:rPr b="0" lang="en-US" sz="2500" spc="-1" strike="noStrike">
                <a:solidFill>
                  <a:schemeClr val="accent3"/>
                </a:solidFill>
                <a:latin typeface="Calibri"/>
                <a:ea typeface="Calibri"/>
              </a:rPr>
              <a:t>, tels que la création de contenu, l'évaluation et l'évaluation, ce qui permet de gagner du temps et d'économiser des ressources.</a:t>
            </a: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a:p>
            <a:pPr indent="0">
              <a:lnSpc>
                <a:spcPct val="90000"/>
              </a:lnSpc>
              <a:spcBef>
                <a:spcPts val="499"/>
              </a:spcBef>
              <a:buNone/>
              <a:tabLst>
                <a:tab algn="l" pos="0"/>
              </a:tabLst>
            </a:pPr>
            <a:r>
              <a:rPr b="0" lang="en-US" sz="2500" spc="-1" strike="noStrike">
                <a:solidFill>
                  <a:schemeClr val="accent3"/>
                </a:solidFill>
                <a:latin typeface="Calibri"/>
                <a:ea typeface="Calibri"/>
              </a:rPr>
              <a:t>- L'IA peut permettre des </a:t>
            </a:r>
            <a:r>
              <a:rPr b="1" lang="en-US" sz="2500" spc="-1" strike="noStrike">
                <a:solidFill>
                  <a:schemeClr val="accent3"/>
                </a:solidFill>
                <a:latin typeface="Calibri"/>
                <a:ea typeface="Calibri"/>
              </a:rPr>
              <a:t>solutions d'apprentissage adaptatives et évolutives </a:t>
            </a:r>
            <a:r>
              <a:rPr b="0" lang="en-US" sz="2500" spc="-1" strike="noStrike">
                <a:solidFill>
                  <a:schemeClr val="accent3"/>
                </a:solidFill>
                <a:latin typeface="Calibri"/>
                <a:ea typeface="Calibri"/>
              </a:rPr>
              <a:t>qui peuvent atteindre un public plus large et plus diversifié.</a:t>
            </a:r>
            <a:endParaRPr b="0" lang="en-US" sz="2500" spc="-1" strike="noStrike">
              <a:solidFill>
                <a:srgbClr val="000000"/>
              </a:solidFill>
              <a:latin typeface="Arial"/>
            </a:endParaRPr>
          </a:p>
          <a:p>
            <a:pPr indent="0">
              <a:lnSpc>
                <a:spcPct val="90000"/>
              </a:lnSpc>
              <a:spcBef>
                <a:spcPts val="499"/>
              </a:spcBef>
              <a:buNone/>
              <a:tabLst>
                <a:tab algn="l" pos="0"/>
              </a:tabLst>
            </a:pPr>
            <a:endParaRPr b="0" lang="en-US" sz="2500" spc="-1" strike="noStrike">
              <a:solidFill>
                <a:srgbClr val="000000"/>
              </a:solidFill>
              <a:latin typeface="Arial"/>
            </a:endParaRPr>
          </a:p>
        </p:txBody>
      </p:sp>
      <p:sp>
        <p:nvSpPr>
          <p:cNvPr id="274" name="PlaceHolder 2"/>
          <p:cNvSpPr>
            <a:spLocks noGrp="1"/>
          </p:cNvSpPr>
          <p:nvPr>
            <p:ph/>
          </p:nvPr>
        </p:nvSpPr>
        <p:spPr>
          <a:xfrm>
            <a:off x="511200" y="282240"/>
            <a:ext cx="6820200" cy="848160"/>
          </a:xfrm>
          <a:prstGeom prst="rect">
            <a:avLst/>
          </a:prstGeom>
          <a:noFill/>
          <a:ln w="0">
            <a:noFill/>
          </a:ln>
        </p:spPr>
        <p:txBody>
          <a:bodyPr lIns="91440" rIns="91440" tIns="45720" bIns="45720" anchor="t">
            <a:normAutofit fontScale="71666"/>
          </a:bodyPr>
          <a:p>
            <a:pPr indent="0">
              <a:lnSpc>
                <a:spcPct val="100000"/>
              </a:lnSpc>
              <a:spcBef>
                <a:spcPts val="499"/>
              </a:spcBef>
              <a:buNone/>
              <a:tabLst>
                <a:tab algn="l" pos="0"/>
              </a:tabLst>
            </a:pPr>
            <a:r>
              <a:rPr b="0" lang="en-US" sz="3500" spc="-1" strike="noStrike">
                <a:solidFill>
                  <a:schemeClr val="lt1"/>
                </a:solidFill>
                <a:latin typeface="Calibri"/>
                <a:ea typeface="Calibri"/>
              </a:rPr>
              <a:t>7 Rôles de l'IA dans l'industrie de la formation et du développement</a:t>
            </a:r>
            <a:endParaRPr b="0" lang="en-US" sz="3500" spc="-1" strike="noStrike">
              <a:solidFill>
                <a:srgbClr val="000000"/>
              </a:solidFill>
              <a:latin typeface="Arial"/>
            </a:endParaRPr>
          </a:p>
        </p:txBody>
      </p:sp>
      <p:pic>
        <p:nvPicPr>
          <p:cNvPr id="275" name="Google Shape;493;g258800cc4e5_0_69" descr=""/>
          <p:cNvPicPr/>
          <p:nvPr/>
        </p:nvPicPr>
        <p:blipFill>
          <a:blip r:embed="rId1"/>
          <a:srcRect l="4758" t="0" r="4766" b="6289"/>
          <a:stretch/>
        </p:blipFill>
        <p:spPr>
          <a:xfrm>
            <a:off x="0" y="1409040"/>
            <a:ext cx="6094080" cy="5447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437f87"/>
      </a:accent1>
      <a:accent2>
        <a:srgbClr val="002f51"/>
      </a:accent2>
      <a:accent3>
        <a:srgbClr val="5190d7"/>
      </a:accent3>
      <a:accent4>
        <a:srgbClr val="2361a7"/>
      </a:accent4>
      <a:accent5>
        <a:srgbClr val="6bacb5"/>
      </a:accent5>
      <a:accent6>
        <a:srgbClr val="437f8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437f87"/>
      </a:accent1>
      <a:accent2>
        <a:srgbClr val="002f51"/>
      </a:accent2>
      <a:accent3>
        <a:srgbClr val="5190d7"/>
      </a:accent3>
      <a:accent4>
        <a:srgbClr val="2361a7"/>
      </a:accent4>
      <a:accent5>
        <a:srgbClr val="6bacb5"/>
      </a:accent5>
      <a:accent6>
        <a:srgbClr val="437f8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437f87"/>
      </a:accent1>
      <a:accent2>
        <a:srgbClr val="002f51"/>
      </a:accent2>
      <a:accent3>
        <a:srgbClr val="5190d7"/>
      </a:accent3>
      <a:accent4>
        <a:srgbClr val="2361a7"/>
      </a:accent4>
      <a:accent5>
        <a:srgbClr val="6bacb5"/>
      </a:accent5>
      <a:accent6>
        <a:srgbClr val="437f8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437f87"/>
      </a:accent1>
      <a:accent2>
        <a:srgbClr val="002f51"/>
      </a:accent2>
      <a:accent3>
        <a:srgbClr val="5190d7"/>
      </a:accent3>
      <a:accent4>
        <a:srgbClr val="2361a7"/>
      </a:accent4>
      <a:accent5>
        <a:srgbClr val="6bacb5"/>
      </a:accent5>
      <a:accent6>
        <a:srgbClr val="437f8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1786</TotalTime>
  <Application>LibreOffice/7.6.2.1$Windows_X86_64 LibreOffice_project/56f7684011345957bbf33a7ee678afaf4d2ba333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2021-04-23T10:32:53Z</dcterms:created>
  <dc:creator>Cédric Christian ELONGUE NGNAOUSSI</dc:creator>
  <dc:description/>
  <cp:keywords> docId 759927A0E2644EC9126F232B3C9A1AFC</cp:keywords>
  <dc:language>en-US</dc:language>
  <cp:lastModifiedBy/>
  <dcterms:modified xsi:type="dcterms:W3CDTF">2023-10-21T13:27:57Z</dcterms:modified>
  <cp:revision>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6B4A2DD9-8600-4A7B-ABCE-5F71B3068FDD</vt:lpwstr>
  </property>
  <property fmtid="{D5CDD505-2E9C-101B-9397-08002B2CF9AE}" pid="3" name="ArticulatePath">
    <vt:lpwstr>Presentation_Christian_KM_FINAL_20i22</vt:lpwstr>
  </property>
  <property fmtid="{D5CDD505-2E9C-101B-9397-08002B2CF9AE}" pid="4" name="Notes">
    <vt:r8>28</vt:r8>
  </property>
  <property fmtid="{D5CDD505-2E9C-101B-9397-08002B2CF9AE}" pid="5" name="PresentationFormat">
    <vt:lpwstr>Widescreen</vt:lpwstr>
  </property>
  <property fmtid="{D5CDD505-2E9C-101B-9397-08002B2CF9AE}" pid="6" name="Slides">
    <vt:r8>30</vt:r8>
  </property>
</Properties>
</file>