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4" r:id="rId7"/>
    <p:sldId id="277" r:id="rId8"/>
    <p:sldId id="263" r:id="rId9"/>
    <p:sldId id="265" r:id="rId10"/>
    <p:sldId id="266" r:id="rId11"/>
    <p:sldId id="268" r:id="rId12"/>
    <p:sldId id="267" r:id="rId13"/>
    <p:sldId id="269" r:id="rId14"/>
    <p:sldId id="261" r:id="rId15"/>
    <p:sldId id="262" r:id="rId16"/>
    <p:sldId id="270" r:id="rId17"/>
    <p:sldId id="275" r:id="rId18"/>
    <p:sldId id="271" r:id="rId19"/>
    <p:sldId id="272" r:id="rId20"/>
    <p:sldId id="273" r:id="rId21"/>
  </p:sldIdLst>
  <p:sldSz cx="18288000" cy="10287000"/>
  <p:notesSz cx="6858000" cy="9144000"/>
  <p:embeddedFontLst>
    <p:embeddedFont>
      <p:font typeface="Baloo" panose="020B0604020202020204" charset="0"/>
      <p:regular r:id="rId22"/>
    </p:embeddedFont>
    <p:embeddedFont>
      <p:font typeface="Canva Sans 2" panose="020B0604020202020204" charset="0"/>
      <p:regular r:id="rId23"/>
    </p:embeddedFont>
    <p:embeddedFont>
      <p:font typeface="Canva Sans 2 Bold" panose="020B0604020202020204" charset="0"/>
      <p:regular r:id="rId24"/>
    </p:embeddedFont>
    <p:embeddedFont>
      <p:font typeface="Montserrat Bold" panose="00000800000000000000" pitchFamily="2" charset="0"/>
      <p:regular r:id="rId25"/>
      <p:bold r:id="rId26"/>
    </p:embeddedFont>
    <p:embeddedFont>
      <p:font typeface="Montserrat Heavy" panose="020B0604020202020204" charset="0"/>
      <p:regular r:id="rId27"/>
    </p:embeddedFont>
    <p:embeddedFont>
      <p:font typeface="Montserrat Ultra-Bold" panose="020B0604020202020204" charset="0"/>
      <p:regular r:id="rId28"/>
    </p:embeddedFont>
    <p:embeddedFont>
      <p:font typeface="Poppins Bold" panose="00000800000000000000" pitchFamily="2" charset="0"/>
      <p:regular r:id="rId29"/>
      <p:bold r:id="rId30"/>
    </p:embeddedFont>
    <p:embeddedFont>
      <p:font typeface="Poppins Italic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25255-56FF-4952-9265-E40DAB062A34}" v="20" dt="2024-07-18T13:33:15.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elongue@kabodgroup.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video" Target="https://www.youtube.com/embed/5Q0dxQaQJck?feature=oembed" TargetMode="External"/><Relationship Id="rId7" Type="http://schemas.openxmlformats.org/officeDocument/2006/relationships/image" Target="../media/image42.jpeg"/><Relationship Id="rId2" Type="http://schemas.openxmlformats.org/officeDocument/2006/relationships/video" Target="https://www.youtube.com/embed/VjinpYMUMoc?feature=oembed" TargetMode="External"/><Relationship Id="rId1" Type="http://schemas.openxmlformats.org/officeDocument/2006/relationships/video" Target="https://www.youtube.com/embed/ip9QdY5kC0c?start=285&amp;feature=oembed" TargetMode="Externa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RDIUG94wLBU?feature=oembed" TargetMode="External"/><Relationship Id="rId6" Type="http://schemas.openxmlformats.org/officeDocument/2006/relationships/image" Target="../media/image45.jpeg"/><Relationship Id="rId5" Type="http://schemas.openxmlformats.org/officeDocument/2006/relationships/image" Target="../media/image44.sv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mailto:elongue@kabodgroup.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4806" y="-31100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3" name="Group 3"/>
          <p:cNvGrpSpPr/>
          <p:nvPr/>
        </p:nvGrpSpPr>
        <p:grpSpPr>
          <a:xfrm>
            <a:off x="12966700" y="-130175"/>
            <a:ext cx="5943600" cy="10547350"/>
            <a:chOff x="0" y="0"/>
            <a:chExt cx="1565393" cy="2777903"/>
          </a:xfrm>
        </p:grpSpPr>
        <p:sp>
          <p:nvSpPr>
            <p:cNvPr id="4" name="Freeform 4"/>
            <p:cNvSpPr/>
            <p:nvPr/>
          </p:nvSpPr>
          <p:spPr>
            <a:xfrm>
              <a:off x="0" y="0"/>
              <a:ext cx="1565393" cy="2777903"/>
            </a:xfrm>
            <a:custGeom>
              <a:avLst/>
              <a:gdLst/>
              <a:ahLst/>
              <a:cxnLst/>
              <a:rect l="l" t="t" r="r" b="b"/>
              <a:pathLst>
                <a:path w="1565393" h="2777903">
                  <a:moveTo>
                    <a:pt x="66431" y="0"/>
                  </a:moveTo>
                  <a:lnTo>
                    <a:pt x="1498962" y="0"/>
                  </a:lnTo>
                  <a:cubicBezTo>
                    <a:pt x="1535651" y="0"/>
                    <a:pt x="1565393" y="29742"/>
                    <a:pt x="1565393" y="66431"/>
                  </a:cubicBezTo>
                  <a:lnTo>
                    <a:pt x="1565393" y="2711472"/>
                  </a:lnTo>
                  <a:cubicBezTo>
                    <a:pt x="1565393" y="2729091"/>
                    <a:pt x="1558394" y="2745988"/>
                    <a:pt x="1545935" y="2758446"/>
                  </a:cubicBezTo>
                  <a:cubicBezTo>
                    <a:pt x="1533477" y="2770904"/>
                    <a:pt x="1516580" y="2777903"/>
                    <a:pt x="1498962" y="2777903"/>
                  </a:cubicBezTo>
                  <a:lnTo>
                    <a:pt x="66431" y="2777903"/>
                  </a:lnTo>
                  <a:cubicBezTo>
                    <a:pt x="29742" y="2777903"/>
                    <a:pt x="0" y="2748161"/>
                    <a:pt x="0" y="2711472"/>
                  </a:cubicBezTo>
                  <a:lnTo>
                    <a:pt x="0" y="66431"/>
                  </a:lnTo>
                  <a:cubicBezTo>
                    <a:pt x="0" y="48812"/>
                    <a:pt x="6999" y="31915"/>
                    <a:pt x="19457" y="19457"/>
                  </a:cubicBezTo>
                  <a:cubicBezTo>
                    <a:pt x="31915" y="6999"/>
                    <a:pt x="48812" y="0"/>
                    <a:pt x="66431" y="0"/>
                  </a:cubicBezTo>
                  <a:close/>
                </a:path>
              </a:pathLst>
            </a:custGeom>
            <a:solidFill>
              <a:srgbClr val="E7AA04"/>
            </a:solidFill>
          </p:spPr>
          <p:txBody>
            <a:bodyPr/>
            <a:lstStyle/>
            <a:p>
              <a:endParaRPr lang="en-US"/>
            </a:p>
          </p:txBody>
        </p:sp>
        <p:sp>
          <p:nvSpPr>
            <p:cNvPr id="5" name="TextBox 5"/>
            <p:cNvSpPr txBox="1"/>
            <p:nvPr/>
          </p:nvSpPr>
          <p:spPr>
            <a:xfrm>
              <a:off x="0" y="-47625"/>
              <a:ext cx="1565393" cy="282552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9144000" y="1176032"/>
            <a:ext cx="8113963" cy="8082268"/>
            <a:chOff x="0" y="0"/>
            <a:chExt cx="6502400" cy="6477000"/>
          </a:xfrm>
        </p:grpSpPr>
        <p:sp>
          <p:nvSpPr>
            <p:cNvPr id="7" name="Freeform 7"/>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8529" r="223"/>
              </a:stretch>
            </a:blipFill>
          </p:spPr>
          <p:txBody>
            <a:bodyPr/>
            <a:lstStyle/>
            <a:p>
              <a:endParaRPr lang="en-US"/>
            </a:p>
          </p:txBody>
        </p:sp>
        <p:sp>
          <p:nvSpPr>
            <p:cNvPr id="8" name="Freeform 8"/>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US"/>
            </a:p>
          </p:txBody>
        </p:sp>
      </p:grpSp>
      <p:sp>
        <p:nvSpPr>
          <p:cNvPr id="9" name="Freeform 9"/>
          <p:cNvSpPr/>
          <p:nvPr/>
        </p:nvSpPr>
        <p:spPr>
          <a:xfrm>
            <a:off x="1028700" y="666269"/>
            <a:ext cx="4066863" cy="1649985"/>
          </a:xfrm>
          <a:custGeom>
            <a:avLst/>
            <a:gdLst/>
            <a:ahLst/>
            <a:cxnLst/>
            <a:rect l="l" t="t" r="r" b="b"/>
            <a:pathLst>
              <a:path w="4066863" h="1649985">
                <a:moveTo>
                  <a:pt x="0" y="0"/>
                </a:moveTo>
                <a:lnTo>
                  <a:pt x="4066863" y="0"/>
                </a:lnTo>
                <a:lnTo>
                  <a:pt x="4066863" y="1649985"/>
                </a:lnTo>
                <a:lnTo>
                  <a:pt x="0" y="1649985"/>
                </a:lnTo>
                <a:lnTo>
                  <a:pt x="0" y="0"/>
                </a:lnTo>
                <a:close/>
              </a:path>
            </a:pathLst>
          </a:custGeom>
          <a:blipFill>
            <a:blip r:embed="rId4"/>
            <a:stretch>
              <a:fillRect/>
            </a:stretch>
          </a:blipFill>
        </p:spPr>
        <p:txBody>
          <a:bodyPr/>
          <a:lstStyle/>
          <a:p>
            <a:endParaRPr lang="en-US"/>
          </a:p>
        </p:txBody>
      </p:sp>
      <p:grpSp>
        <p:nvGrpSpPr>
          <p:cNvPr id="10" name="Group 10"/>
          <p:cNvGrpSpPr/>
          <p:nvPr/>
        </p:nvGrpSpPr>
        <p:grpSpPr>
          <a:xfrm>
            <a:off x="934897" y="7571461"/>
            <a:ext cx="7604297" cy="506506"/>
            <a:chOff x="0" y="0"/>
            <a:chExt cx="2002778" cy="133401"/>
          </a:xfrm>
        </p:grpSpPr>
        <p:sp>
          <p:nvSpPr>
            <p:cNvPr id="11" name="Freeform 11"/>
            <p:cNvSpPr/>
            <p:nvPr/>
          </p:nvSpPr>
          <p:spPr>
            <a:xfrm>
              <a:off x="0" y="0"/>
              <a:ext cx="2002778" cy="133401"/>
            </a:xfrm>
            <a:custGeom>
              <a:avLst/>
              <a:gdLst/>
              <a:ahLst/>
              <a:cxnLst/>
              <a:rect l="l" t="t" r="r" b="b"/>
              <a:pathLst>
                <a:path w="2002778" h="133401">
                  <a:moveTo>
                    <a:pt x="0" y="0"/>
                  </a:moveTo>
                  <a:lnTo>
                    <a:pt x="2002778" y="0"/>
                  </a:lnTo>
                  <a:lnTo>
                    <a:pt x="2002778" y="133401"/>
                  </a:lnTo>
                  <a:lnTo>
                    <a:pt x="0" y="133401"/>
                  </a:lnTo>
                  <a:close/>
                </a:path>
              </a:pathLst>
            </a:custGeom>
            <a:solidFill>
              <a:srgbClr val="E7AA04"/>
            </a:solidFill>
          </p:spPr>
          <p:txBody>
            <a:bodyPr/>
            <a:lstStyle/>
            <a:p>
              <a:endParaRPr lang="en-US"/>
            </a:p>
          </p:txBody>
        </p:sp>
        <p:sp>
          <p:nvSpPr>
            <p:cNvPr id="12" name="TextBox 12"/>
            <p:cNvSpPr txBox="1"/>
            <p:nvPr/>
          </p:nvSpPr>
          <p:spPr>
            <a:xfrm>
              <a:off x="0" y="-38100"/>
              <a:ext cx="2002778" cy="171501"/>
            </a:xfrm>
            <a:prstGeom prst="rect">
              <a:avLst/>
            </a:prstGeom>
          </p:spPr>
          <p:txBody>
            <a:bodyPr lIns="50800" tIns="50800" rIns="50800" bIns="50800" rtlCol="0" anchor="ctr"/>
            <a:lstStyle/>
            <a:p>
              <a:pPr algn="ctr">
                <a:lnSpc>
                  <a:spcPts val="2932"/>
                </a:lnSpc>
              </a:pPr>
              <a:endParaRPr/>
            </a:p>
          </p:txBody>
        </p:sp>
      </p:grpSp>
      <p:sp>
        <p:nvSpPr>
          <p:cNvPr id="13" name="TextBox 13"/>
          <p:cNvSpPr txBox="1"/>
          <p:nvPr/>
        </p:nvSpPr>
        <p:spPr>
          <a:xfrm>
            <a:off x="304800" y="3072586"/>
            <a:ext cx="10436507" cy="4297267"/>
          </a:xfrm>
          <a:prstGeom prst="rect">
            <a:avLst/>
          </a:prstGeom>
        </p:spPr>
        <p:txBody>
          <a:bodyPr wrap="square" lIns="0" tIns="0" rIns="0" bIns="0" rtlCol="0" anchor="t">
            <a:spAutoFit/>
          </a:bodyPr>
          <a:lstStyle/>
          <a:p>
            <a:pPr algn="l">
              <a:lnSpc>
                <a:spcPts val="8330"/>
              </a:lnSpc>
            </a:pPr>
            <a:r>
              <a:rPr lang="en-US" sz="5400" spc="-22" dirty="0">
                <a:solidFill>
                  <a:srgbClr val="5E0774"/>
                </a:solidFill>
                <a:latin typeface="Montserrat Heavy"/>
                <a:ea typeface="Montserrat Heavy"/>
                <a:cs typeface="Montserrat Heavy"/>
                <a:sym typeface="Montserrat Heavy"/>
              </a:rPr>
              <a:t>THE POWER OF </a:t>
            </a:r>
            <a:r>
              <a:rPr lang="en-US" sz="5400" spc="-22" dirty="0">
                <a:solidFill>
                  <a:srgbClr val="FFC000"/>
                </a:solidFill>
                <a:latin typeface="Montserrat Heavy"/>
                <a:ea typeface="Montserrat Heavy"/>
                <a:cs typeface="Montserrat Heavy"/>
                <a:sym typeface="Montserrat Heavy"/>
              </a:rPr>
              <a:t>AI</a:t>
            </a:r>
            <a:r>
              <a:rPr lang="en-US" sz="5400" spc="-22" dirty="0">
                <a:solidFill>
                  <a:srgbClr val="5E0774"/>
                </a:solidFill>
                <a:latin typeface="Montserrat Heavy"/>
                <a:ea typeface="Montserrat Heavy"/>
                <a:cs typeface="Montserrat Heavy"/>
                <a:sym typeface="Montserrat Heavy"/>
              </a:rPr>
              <a:t> IN </a:t>
            </a:r>
            <a:r>
              <a:rPr lang="en-US" sz="5400" spc="-22" dirty="0">
                <a:solidFill>
                  <a:srgbClr val="FFC000"/>
                </a:solidFill>
                <a:latin typeface="Montserrat Heavy"/>
                <a:ea typeface="Montserrat Heavy"/>
                <a:cs typeface="Montserrat Heavy"/>
                <a:sym typeface="Montserrat Heavy"/>
              </a:rPr>
              <a:t>TALENT MANAGEMENT </a:t>
            </a:r>
            <a:r>
              <a:rPr lang="en-US" sz="5400" spc="-22" dirty="0">
                <a:solidFill>
                  <a:srgbClr val="5E0774"/>
                </a:solidFill>
                <a:latin typeface="Montserrat Heavy"/>
                <a:ea typeface="Montserrat Heavy"/>
                <a:cs typeface="Montserrat Heavy"/>
                <a:sym typeface="Montserrat Heavy"/>
              </a:rPr>
              <a:t>&amp; </a:t>
            </a:r>
            <a:r>
              <a:rPr lang="en-US" sz="5400" spc="-22" dirty="0">
                <a:solidFill>
                  <a:srgbClr val="FFC000"/>
                </a:solidFill>
                <a:latin typeface="Montserrat Heavy"/>
                <a:ea typeface="Montserrat Heavy"/>
                <a:cs typeface="Montserrat Heavy"/>
                <a:sym typeface="Montserrat Heavy"/>
              </a:rPr>
              <a:t>SUCCESSION PLANNING</a:t>
            </a:r>
          </a:p>
          <a:p>
            <a:pPr algn="l">
              <a:lnSpc>
                <a:spcPts val="9681"/>
              </a:lnSpc>
            </a:pPr>
            <a:endParaRPr lang="en-US" sz="5400" spc="-22" dirty="0">
              <a:solidFill>
                <a:srgbClr val="5E0774"/>
              </a:solidFill>
              <a:latin typeface="Montserrat Heavy"/>
              <a:ea typeface="Montserrat Heavy"/>
              <a:cs typeface="Montserrat Heavy"/>
              <a:sym typeface="Montserrat Heavy"/>
            </a:endParaRPr>
          </a:p>
        </p:txBody>
      </p:sp>
      <p:sp>
        <p:nvSpPr>
          <p:cNvPr id="14" name="TextBox 14"/>
          <p:cNvSpPr txBox="1"/>
          <p:nvPr/>
        </p:nvSpPr>
        <p:spPr>
          <a:xfrm>
            <a:off x="1038225" y="7580642"/>
            <a:ext cx="7654653" cy="2220864"/>
          </a:xfrm>
          <a:prstGeom prst="rect">
            <a:avLst/>
          </a:prstGeom>
        </p:spPr>
        <p:txBody>
          <a:bodyPr lIns="0" tIns="0" rIns="0" bIns="0" rtlCol="0" anchor="t">
            <a:spAutoFit/>
          </a:bodyPr>
          <a:lstStyle/>
          <a:p>
            <a:pPr algn="l">
              <a:lnSpc>
                <a:spcPts val="3464"/>
              </a:lnSpc>
            </a:pPr>
            <a:r>
              <a:rPr lang="en-US" sz="2474" dirty="0">
                <a:solidFill>
                  <a:srgbClr val="FFFFFF"/>
                </a:solidFill>
                <a:latin typeface="Poppins Bold"/>
                <a:ea typeface="Poppins Bold"/>
                <a:cs typeface="Poppins Bold"/>
                <a:sym typeface="Poppins Bold"/>
              </a:rPr>
              <a:t>CHRISTIAN ELONGUE</a:t>
            </a:r>
          </a:p>
          <a:p>
            <a:pPr algn="l">
              <a:lnSpc>
                <a:spcPts val="3464"/>
              </a:lnSpc>
            </a:pPr>
            <a:r>
              <a:rPr lang="en-US" sz="2474" dirty="0">
                <a:solidFill>
                  <a:srgbClr val="5E0774"/>
                </a:solidFill>
                <a:latin typeface="Poppins Italics"/>
                <a:ea typeface="Poppins Italics"/>
                <a:cs typeface="Poppins Italics"/>
                <a:sym typeface="Poppins Italics"/>
              </a:rPr>
              <a:t>Knowledge and Talent Management consultant, </a:t>
            </a:r>
            <a:r>
              <a:rPr lang="en-US" sz="2474" dirty="0" err="1">
                <a:solidFill>
                  <a:srgbClr val="5E0774"/>
                </a:solidFill>
                <a:latin typeface="Poppins Italics"/>
                <a:ea typeface="Poppins Italics"/>
                <a:cs typeface="Poppins Italics"/>
                <a:sym typeface="Poppins Italics"/>
              </a:rPr>
              <a:t>Kabod</a:t>
            </a:r>
            <a:r>
              <a:rPr lang="en-US" sz="2474" dirty="0">
                <a:solidFill>
                  <a:srgbClr val="5E0774"/>
                </a:solidFill>
                <a:latin typeface="Poppins Italics"/>
                <a:ea typeface="Poppins Italics"/>
                <a:cs typeface="Poppins Italics"/>
                <a:sym typeface="Poppins Italics"/>
              </a:rPr>
              <a:t> Group</a:t>
            </a:r>
          </a:p>
          <a:p>
            <a:pPr algn="l">
              <a:lnSpc>
                <a:spcPts val="3464"/>
              </a:lnSpc>
            </a:pPr>
            <a:r>
              <a:rPr lang="en-US" sz="2474" dirty="0">
                <a:solidFill>
                  <a:srgbClr val="5E0774"/>
                </a:solidFill>
                <a:latin typeface="Poppins Italics"/>
                <a:ea typeface="Poppins Italics"/>
                <a:cs typeface="Poppins Italics"/>
                <a:sym typeface="Poppins Italics"/>
                <a:hlinkClick r:id="rId5"/>
              </a:rPr>
              <a:t>elongue@kabodgroup.com</a:t>
            </a:r>
            <a:r>
              <a:rPr lang="en-US" sz="2474" dirty="0">
                <a:solidFill>
                  <a:srgbClr val="5E0774"/>
                </a:solidFill>
                <a:latin typeface="Poppins Italics"/>
                <a:ea typeface="Poppins Italics"/>
                <a:cs typeface="Poppins Italics"/>
                <a:sym typeface="Poppins Italics"/>
              </a:rPr>
              <a:t> </a:t>
            </a:r>
          </a:p>
          <a:p>
            <a:pPr algn="l">
              <a:lnSpc>
                <a:spcPts val="3464"/>
              </a:lnSpc>
              <a:spcBef>
                <a:spcPct val="0"/>
              </a:spcBef>
            </a:pPr>
            <a:endParaRPr lang="en-US" sz="2474" dirty="0">
              <a:solidFill>
                <a:srgbClr val="5E0774"/>
              </a:solidFill>
              <a:latin typeface="Poppins Italics"/>
              <a:ea typeface="Poppins Italics"/>
              <a:cs typeface="Poppins Italics"/>
              <a:sym typeface="Poppins Itali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84659" y="1423390"/>
            <a:ext cx="13754088" cy="2022652"/>
            <a:chOff x="0" y="0"/>
            <a:chExt cx="5122576" cy="753317"/>
          </a:xfrm>
        </p:grpSpPr>
        <p:sp>
          <p:nvSpPr>
            <p:cNvPr id="3" name="Freeform 3"/>
            <p:cNvSpPr/>
            <p:nvPr/>
          </p:nvSpPr>
          <p:spPr>
            <a:xfrm>
              <a:off x="0" y="0"/>
              <a:ext cx="5122576" cy="753317"/>
            </a:xfrm>
            <a:custGeom>
              <a:avLst/>
              <a:gdLst/>
              <a:ahLst/>
              <a:cxnLst/>
              <a:rect l="l" t="t" r="r" b="b"/>
              <a:pathLst>
                <a:path w="5122576" h="753317">
                  <a:moveTo>
                    <a:pt x="8443" y="0"/>
                  </a:moveTo>
                  <a:lnTo>
                    <a:pt x="5114133" y="0"/>
                  </a:lnTo>
                  <a:cubicBezTo>
                    <a:pt x="5116372" y="0"/>
                    <a:pt x="5118520" y="890"/>
                    <a:pt x="5120103" y="2473"/>
                  </a:cubicBezTo>
                  <a:cubicBezTo>
                    <a:pt x="5121687" y="4056"/>
                    <a:pt x="5122576" y="6204"/>
                    <a:pt x="5122576" y="8443"/>
                  </a:cubicBezTo>
                  <a:lnTo>
                    <a:pt x="5122576" y="744874"/>
                  </a:lnTo>
                  <a:cubicBezTo>
                    <a:pt x="5122576" y="749537"/>
                    <a:pt x="5118796" y="753317"/>
                    <a:pt x="5114133" y="753317"/>
                  </a:cubicBezTo>
                  <a:lnTo>
                    <a:pt x="8443" y="753317"/>
                  </a:lnTo>
                  <a:cubicBezTo>
                    <a:pt x="6204" y="753317"/>
                    <a:pt x="4056" y="752428"/>
                    <a:pt x="2473" y="750844"/>
                  </a:cubicBezTo>
                  <a:cubicBezTo>
                    <a:pt x="890" y="749261"/>
                    <a:pt x="0" y="747113"/>
                    <a:pt x="0" y="744874"/>
                  </a:cubicBezTo>
                  <a:lnTo>
                    <a:pt x="0" y="8443"/>
                  </a:lnTo>
                  <a:cubicBezTo>
                    <a:pt x="0" y="3780"/>
                    <a:pt x="3780" y="0"/>
                    <a:pt x="8443" y="0"/>
                  </a:cubicBezTo>
                  <a:close/>
                </a:path>
              </a:pathLst>
            </a:custGeom>
            <a:solidFill>
              <a:srgbClr val="5E0774"/>
            </a:solidFill>
          </p:spPr>
          <p:txBody>
            <a:bodyPr/>
            <a:lstStyle/>
            <a:p>
              <a:endParaRPr lang="en-US"/>
            </a:p>
          </p:txBody>
        </p:sp>
        <p:sp>
          <p:nvSpPr>
            <p:cNvPr id="4" name="TextBox 4"/>
            <p:cNvSpPr txBox="1"/>
            <p:nvPr/>
          </p:nvSpPr>
          <p:spPr>
            <a:xfrm>
              <a:off x="0" y="85725"/>
              <a:ext cx="5122576" cy="667592"/>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2784659" y="3655592"/>
            <a:ext cx="13754088" cy="2022652"/>
            <a:chOff x="0" y="0"/>
            <a:chExt cx="5122576" cy="753317"/>
          </a:xfrm>
        </p:grpSpPr>
        <p:sp>
          <p:nvSpPr>
            <p:cNvPr id="6" name="Freeform 6"/>
            <p:cNvSpPr/>
            <p:nvPr/>
          </p:nvSpPr>
          <p:spPr>
            <a:xfrm>
              <a:off x="0" y="0"/>
              <a:ext cx="5122576" cy="753317"/>
            </a:xfrm>
            <a:custGeom>
              <a:avLst/>
              <a:gdLst/>
              <a:ahLst/>
              <a:cxnLst/>
              <a:rect l="l" t="t" r="r" b="b"/>
              <a:pathLst>
                <a:path w="5122576" h="753317">
                  <a:moveTo>
                    <a:pt x="8443" y="0"/>
                  </a:moveTo>
                  <a:lnTo>
                    <a:pt x="5114133" y="0"/>
                  </a:lnTo>
                  <a:cubicBezTo>
                    <a:pt x="5116372" y="0"/>
                    <a:pt x="5118520" y="890"/>
                    <a:pt x="5120103" y="2473"/>
                  </a:cubicBezTo>
                  <a:cubicBezTo>
                    <a:pt x="5121687" y="4056"/>
                    <a:pt x="5122576" y="6204"/>
                    <a:pt x="5122576" y="8443"/>
                  </a:cubicBezTo>
                  <a:lnTo>
                    <a:pt x="5122576" y="744874"/>
                  </a:lnTo>
                  <a:cubicBezTo>
                    <a:pt x="5122576" y="749537"/>
                    <a:pt x="5118796" y="753317"/>
                    <a:pt x="5114133" y="753317"/>
                  </a:cubicBezTo>
                  <a:lnTo>
                    <a:pt x="8443" y="753317"/>
                  </a:lnTo>
                  <a:cubicBezTo>
                    <a:pt x="6204" y="753317"/>
                    <a:pt x="4056" y="752428"/>
                    <a:pt x="2473" y="750844"/>
                  </a:cubicBezTo>
                  <a:cubicBezTo>
                    <a:pt x="890" y="749261"/>
                    <a:pt x="0" y="747113"/>
                    <a:pt x="0" y="744874"/>
                  </a:cubicBezTo>
                  <a:lnTo>
                    <a:pt x="0" y="8443"/>
                  </a:lnTo>
                  <a:cubicBezTo>
                    <a:pt x="0" y="3780"/>
                    <a:pt x="3780" y="0"/>
                    <a:pt x="8443" y="0"/>
                  </a:cubicBezTo>
                  <a:close/>
                </a:path>
              </a:pathLst>
            </a:custGeom>
            <a:solidFill>
              <a:srgbClr val="5E0774"/>
            </a:solidFill>
          </p:spPr>
          <p:txBody>
            <a:bodyPr/>
            <a:lstStyle/>
            <a:p>
              <a:endParaRPr lang="en-US"/>
            </a:p>
          </p:txBody>
        </p:sp>
        <p:sp>
          <p:nvSpPr>
            <p:cNvPr id="7" name="TextBox 7"/>
            <p:cNvSpPr txBox="1"/>
            <p:nvPr/>
          </p:nvSpPr>
          <p:spPr>
            <a:xfrm>
              <a:off x="0" y="85725"/>
              <a:ext cx="5122576" cy="667592"/>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2784659" y="5880774"/>
            <a:ext cx="13754088" cy="2022652"/>
            <a:chOff x="0" y="0"/>
            <a:chExt cx="5122576" cy="753317"/>
          </a:xfrm>
        </p:grpSpPr>
        <p:sp>
          <p:nvSpPr>
            <p:cNvPr id="9" name="Freeform 9"/>
            <p:cNvSpPr/>
            <p:nvPr/>
          </p:nvSpPr>
          <p:spPr>
            <a:xfrm>
              <a:off x="0" y="0"/>
              <a:ext cx="5122576" cy="753317"/>
            </a:xfrm>
            <a:custGeom>
              <a:avLst/>
              <a:gdLst/>
              <a:ahLst/>
              <a:cxnLst/>
              <a:rect l="l" t="t" r="r" b="b"/>
              <a:pathLst>
                <a:path w="5122576" h="753317">
                  <a:moveTo>
                    <a:pt x="8443" y="0"/>
                  </a:moveTo>
                  <a:lnTo>
                    <a:pt x="5114133" y="0"/>
                  </a:lnTo>
                  <a:cubicBezTo>
                    <a:pt x="5116372" y="0"/>
                    <a:pt x="5118520" y="890"/>
                    <a:pt x="5120103" y="2473"/>
                  </a:cubicBezTo>
                  <a:cubicBezTo>
                    <a:pt x="5121687" y="4056"/>
                    <a:pt x="5122576" y="6204"/>
                    <a:pt x="5122576" y="8443"/>
                  </a:cubicBezTo>
                  <a:lnTo>
                    <a:pt x="5122576" y="744874"/>
                  </a:lnTo>
                  <a:cubicBezTo>
                    <a:pt x="5122576" y="749537"/>
                    <a:pt x="5118796" y="753317"/>
                    <a:pt x="5114133" y="753317"/>
                  </a:cubicBezTo>
                  <a:lnTo>
                    <a:pt x="8443" y="753317"/>
                  </a:lnTo>
                  <a:cubicBezTo>
                    <a:pt x="6204" y="753317"/>
                    <a:pt x="4056" y="752428"/>
                    <a:pt x="2473" y="750844"/>
                  </a:cubicBezTo>
                  <a:cubicBezTo>
                    <a:pt x="890" y="749261"/>
                    <a:pt x="0" y="747113"/>
                    <a:pt x="0" y="744874"/>
                  </a:cubicBezTo>
                  <a:lnTo>
                    <a:pt x="0" y="8443"/>
                  </a:lnTo>
                  <a:cubicBezTo>
                    <a:pt x="0" y="3780"/>
                    <a:pt x="3780" y="0"/>
                    <a:pt x="8443" y="0"/>
                  </a:cubicBezTo>
                  <a:close/>
                </a:path>
              </a:pathLst>
            </a:custGeom>
            <a:solidFill>
              <a:srgbClr val="5E0774"/>
            </a:solidFill>
          </p:spPr>
          <p:txBody>
            <a:bodyPr/>
            <a:lstStyle/>
            <a:p>
              <a:endParaRPr lang="en-US"/>
            </a:p>
          </p:txBody>
        </p:sp>
        <p:sp>
          <p:nvSpPr>
            <p:cNvPr id="10" name="TextBox 10"/>
            <p:cNvSpPr txBox="1"/>
            <p:nvPr/>
          </p:nvSpPr>
          <p:spPr>
            <a:xfrm>
              <a:off x="0" y="85725"/>
              <a:ext cx="5122576" cy="667592"/>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2784659" y="8093926"/>
            <a:ext cx="13754088" cy="2022652"/>
            <a:chOff x="0" y="0"/>
            <a:chExt cx="5122576" cy="753317"/>
          </a:xfrm>
        </p:grpSpPr>
        <p:sp>
          <p:nvSpPr>
            <p:cNvPr id="12" name="Freeform 12"/>
            <p:cNvSpPr/>
            <p:nvPr/>
          </p:nvSpPr>
          <p:spPr>
            <a:xfrm>
              <a:off x="0" y="0"/>
              <a:ext cx="5122576" cy="753317"/>
            </a:xfrm>
            <a:custGeom>
              <a:avLst/>
              <a:gdLst/>
              <a:ahLst/>
              <a:cxnLst/>
              <a:rect l="l" t="t" r="r" b="b"/>
              <a:pathLst>
                <a:path w="5122576" h="753317">
                  <a:moveTo>
                    <a:pt x="8443" y="0"/>
                  </a:moveTo>
                  <a:lnTo>
                    <a:pt x="5114133" y="0"/>
                  </a:lnTo>
                  <a:cubicBezTo>
                    <a:pt x="5116372" y="0"/>
                    <a:pt x="5118520" y="890"/>
                    <a:pt x="5120103" y="2473"/>
                  </a:cubicBezTo>
                  <a:cubicBezTo>
                    <a:pt x="5121687" y="4056"/>
                    <a:pt x="5122576" y="6204"/>
                    <a:pt x="5122576" y="8443"/>
                  </a:cubicBezTo>
                  <a:lnTo>
                    <a:pt x="5122576" y="744874"/>
                  </a:lnTo>
                  <a:cubicBezTo>
                    <a:pt x="5122576" y="749537"/>
                    <a:pt x="5118796" y="753317"/>
                    <a:pt x="5114133" y="753317"/>
                  </a:cubicBezTo>
                  <a:lnTo>
                    <a:pt x="8443" y="753317"/>
                  </a:lnTo>
                  <a:cubicBezTo>
                    <a:pt x="6204" y="753317"/>
                    <a:pt x="4056" y="752428"/>
                    <a:pt x="2473" y="750844"/>
                  </a:cubicBezTo>
                  <a:cubicBezTo>
                    <a:pt x="890" y="749261"/>
                    <a:pt x="0" y="747113"/>
                    <a:pt x="0" y="744874"/>
                  </a:cubicBezTo>
                  <a:lnTo>
                    <a:pt x="0" y="8443"/>
                  </a:lnTo>
                  <a:cubicBezTo>
                    <a:pt x="0" y="3780"/>
                    <a:pt x="3780" y="0"/>
                    <a:pt x="8443" y="0"/>
                  </a:cubicBezTo>
                  <a:close/>
                </a:path>
              </a:pathLst>
            </a:custGeom>
            <a:solidFill>
              <a:srgbClr val="5E0774"/>
            </a:solidFill>
          </p:spPr>
          <p:txBody>
            <a:bodyPr/>
            <a:lstStyle/>
            <a:p>
              <a:endParaRPr lang="en-US"/>
            </a:p>
          </p:txBody>
        </p:sp>
        <p:sp>
          <p:nvSpPr>
            <p:cNvPr id="13" name="TextBox 13"/>
            <p:cNvSpPr txBox="1"/>
            <p:nvPr/>
          </p:nvSpPr>
          <p:spPr>
            <a:xfrm>
              <a:off x="0" y="85725"/>
              <a:ext cx="5122576" cy="667592"/>
            </a:xfrm>
            <a:prstGeom prst="rect">
              <a:avLst/>
            </a:prstGeom>
          </p:spPr>
          <p:txBody>
            <a:bodyPr lIns="50800" tIns="50800" rIns="50800" bIns="50800" rtlCol="0" anchor="ctr"/>
            <a:lstStyle/>
            <a:p>
              <a:pPr algn="ctr">
                <a:lnSpc>
                  <a:spcPts val="1925"/>
                </a:lnSpc>
              </a:pPr>
              <a:endParaRPr/>
            </a:p>
          </p:txBody>
        </p:sp>
      </p:grpSp>
      <p:sp>
        <p:nvSpPr>
          <p:cNvPr id="14" name="TextBox 14"/>
          <p:cNvSpPr txBox="1"/>
          <p:nvPr/>
        </p:nvSpPr>
        <p:spPr>
          <a:xfrm>
            <a:off x="3112658" y="2032532"/>
            <a:ext cx="13045990" cy="1156335"/>
          </a:xfrm>
          <a:prstGeom prst="rect">
            <a:avLst/>
          </a:prstGeom>
        </p:spPr>
        <p:txBody>
          <a:bodyPr lIns="0" tIns="0" rIns="0" bIns="0" rtlCol="0" anchor="t">
            <a:spAutoFit/>
          </a:bodyPr>
          <a:lstStyle/>
          <a:p>
            <a:pPr algn="just">
              <a:lnSpc>
                <a:spcPts val="3105"/>
              </a:lnSpc>
            </a:pPr>
            <a:r>
              <a:rPr lang="en-US" sz="2300" spc="138">
                <a:solidFill>
                  <a:srgbClr val="E7AA04"/>
                </a:solidFill>
                <a:latin typeface="Baloo"/>
                <a:ea typeface="Baloo"/>
                <a:cs typeface="Baloo"/>
                <a:sym typeface="Baloo"/>
              </a:rPr>
              <a:t>1.Quizgecko AI </a:t>
            </a:r>
            <a:r>
              <a:rPr lang="en-US" sz="2300" spc="138">
                <a:solidFill>
                  <a:srgbClr val="F1F0EC"/>
                </a:solidFill>
                <a:latin typeface="Baloo"/>
                <a:ea typeface="Baloo"/>
                <a:cs typeface="Baloo"/>
                <a:sym typeface="Baloo"/>
              </a:rPr>
              <a:t>: This AI tool is essentially a quiz generator, and makes it easierforyou to create assessments to help boost learners' knowledge and evaluate theirskills.</a:t>
            </a:r>
          </a:p>
          <a:p>
            <a:pPr marL="0" lvl="0" indent="0" algn="just">
              <a:lnSpc>
                <a:spcPts val="3105"/>
              </a:lnSpc>
              <a:spcBef>
                <a:spcPct val="0"/>
              </a:spcBef>
            </a:pPr>
            <a:endParaRPr lang="en-US" sz="2300" spc="138">
              <a:solidFill>
                <a:srgbClr val="F1F0EC"/>
              </a:solidFill>
              <a:latin typeface="Baloo"/>
              <a:ea typeface="Baloo"/>
              <a:cs typeface="Baloo"/>
              <a:sym typeface="Baloo"/>
            </a:endParaRPr>
          </a:p>
        </p:txBody>
      </p:sp>
      <p:sp>
        <p:nvSpPr>
          <p:cNvPr id="15" name="TextBox 15"/>
          <p:cNvSpPr txBox="1"/>
          <p:nvPr/>
        </p:nvSpPr>
        <p:spPr>
          <a:xfrm>
            <a:off x="3009326" y="4070953"/>
            <a:ext cx="13045990" cy="1156335"/>
          </a:xfrm>
          <a:prstGeom prst="rect">
            <a:avLst/>
          </a:prstGeom>
        </p:spPr>
        <p:txBody>
          <a:bodyPr lIns="0" tIns="0" rIns="0" bIns="0" rtlCol="0" anchor="t">
            <a:spAutoFit/>
          </a:bodyPr>
          <a:lstStyle/>
          <a:p>
            <a:pPr marL="0" lvl="0" indent="0" algn="just">
              <a:lnSpc>
                <a:spcPts val="3105"/>
              </a:lnSpc>
              <a:spcBef>
                <a:spcPct val="0"/>
              </a:spcBef>
            </a:pPr>
            <a:r>
              <a:rPr lang="en-US" sz="2300" spc="138">
                <a:solidFill>
                  <a:srgbClr val="E7AA04"/>
                </a:solidFill>
                <a:latin typeface="Baloo"/>
                <a:ea typeface="Baloo"/>
                <a:cs typeface="Baloo"/>
                <a:sym typeface="Baloo"/>
              </a:rPr>
              <a:t>2. EdApp :</a:t>
            </a:r>
            <a:r>
              <a:rPr lang="en-US" sz="2300" spc="138">
                <a:solidFill>
                  <a:srgbClr val="F1F0EC"/>
                </a:solidFill>
                <a:latin typeface="Baloo"/>
                <a:ea typeface="Baloo"/>
                <a:cs typeface="Baloo"/>
                <a:sym typeface="Baloo"/>
              </a:rPr>
              <a:t> It has the functionality forinteractive learning, quizzes, polls, videos, and assessments. But one of the core mechanisms that you may find incredibly useful is its ability to generate an entire course (which of course is customizable).</a:t>
            </a:r>
          </a:p>
        </p:txBody>
      </p:sp>
      <p:sp>
        <p:nvSpPr>
          <p:cNvPr id="16" name="TextBox 16"/>
          <p:cNvSpPr txBox="1"/>
          <p:nvPr/>
        </p:nvSpPr>
        <p:spPr>
          <a:xfrm>
            <a:off x="3009326" y="6040506"/>
            <a:ext cx="13045990" cy="1546860"/>
          </a:xfrm>
          <a:prstGeom prst="rect">
            <a:avLst/>
          </a:prstGeom>
        </p:spPr>
        <p:txBody>
          <a:bodyPr lIns="0" tIns="0" rIns="0" bIns="0" rtlCol="0" anchor="t">
            <a:spAutoFit/>
          </a:bodyPr>
          <a:lstStyle/>
          <a:p>
            <a:pPr marL="0" lvl="0" indent="0" algn="just">
              <a:lnSpc>
                <a:spcPts val="3105"/>
              </a:lnSpc>
              <a:spcBef>
                <a:spcPct val="0"/>
              </a:spcBef>
            </a:pPr>
            <a:r>
              <a:rPr lang="en-US" sz="2300" spc="138">
                <a:solidFill>
                  <a:srgbClr val="E7AA04"/>
                </a:solidFill>
                <a:latin typeface="Baloo"/>
                <a:ea typeface="Baloo"/>
                <a:cs typeface="Baloo"/>
                <a:sym typeface="Baloo"/>
              </a:rPr>
              <a:t>3. HeyGen :</a:t>
            </a:r>
            <a:r>
              <a:rPr lang="en-US" sz="2300" spc="138">
                <a:solidFill>
                  <a:srgbClr val="F1F0EC"/>
                </a:solidFill>
                <a:latin typeface="Baloo"/>
                <a:ea typeface="Baloo"/>
                <a:cs typeface="Baloo"/>
                <a:sym typeface="Baloo"/>
              </a:rPr>
              <a:t> HeyGen is an AI video creatorthat you can use to create training videos without large production budgets. You can select a real-life person as an avatar, input yourcontent, and select the voice you'd like the person to use, orrecord yourown and use the templates library to design the video and graphics.</a:t>
            </a:r>
          </a:p>
        </p:txBody>
      </p:sp>
      <p:sp>
        <p:nvSpPr>
          <p:cNvPr id="17" name="TextBox 17"/>
          <p:cNvSpPr txBox="1"/>
          <p:nvPr/>
        </p:nvSpPr>
        <p:spPr>
          <a:xfrm>
            <a:off x="3112658" y="8339841"/>
            <a:ext cx="13045990" cy="1937385"/>
          </a:xfrm>
          <a:prstGeom prst="rect">
            <a:avLst/>
          </a:prstGeom>
        </p:spPr>
        <p:txBody>
          <a:bodyPr lIns="0" tIns="0" rIns="0" bIns="0" rtlCol="0" anchor="t">
            <a:spAutoFit/>
          </a:bodyPr>
          <a:lstStyle/>
          <a:p>
            <a:pPr algn="just">
              <a:lnSpc>
                <a:spcPts val="3105"/>
              </a:lnSpc>
            </a:pPr>
            <a:r>
              <a:rPr lang="en-US" sz="2300" spc="138">
                <a:solidFill>
                  <a:srgbClr val="E7AA04"/>
                </a:solidFill>
                <a:latin typeface="Baloo"/>
                <a:ea typeface="Baloo"/>
                <a:cs typeface="Baloo"/>
                <a:sym typeface="Baloo"/>
              </a:rPr>
              <a:t>4. Zavvy AI :</a:t>
            </a:r>
            <a:r>
              <a:rPr lang="en-US" sz="2300" spc="138">
                <a:solidFill>
                  <a:srgbClr val="F1F0EC"/>
                </a:solidFill>
                <a:latin typeface="Baloo"/>
                <a:ea typeface="Baloo"/>
                <a:cs typeface="Baloo"/>
                <a:sym typeface="Baloo"/>
              </a:rPr>
              <a:t> Zavvy's AI-powered coach analyzes employee performance and provides recommendations relevant to their needs, creates personalized growth plans, and provides answers and support to learners based on yourcourse content—which saves you the time you'd usually take to provide support and answerquestions.</a:t>
            </a:r>
          </a:p>
          <a:p>
            <a:pPr marL="0" lvl="0" indent="0" algn="just">
              <a:lnSpc>
                <a:spcPts val="3105"/>
              </a:lnSpc>
              <a:spcBef>
                <a:spcPct val="0"/>
              </a:spcBef>
            </a:pPr>
            <a:endParaRPr lang="en-US" sz="2300" spc="138">
              <a:solidFill>
                <a:srgbClr val="F1F0EC"/>
              </a:solidFill>
              <a:latin typeface="Baloo"/>
              <a:ea typeface="Baloo"/>
              <a:cs typeface="Baloo"/>
              <a:sym typeface="Baloo"/>
            </a:endParaRPr>
          </a:p>
        </p:txBody>
      </p:sp>
      <p:sp>
        <p:nvSpPr>
          <p:cNvPr id="18" name="TextBox 18"/>
          <p:cNvSpPr txBox="1"/>
          <p:nvPr/>
        </p:nvSpPr>
        <p:spPr>
          <a:xfrm>
            <a:off x="2539690" y="486963"/>
            <a:ext cx="14244025" cy="745927"/>
          </a:xfrm>
          <a:prstGeom prst="rect">
            <a:avLst/>
          </a:prstGeom>
        </p:spPr>
        <p:txBody>
          <a:bodyPr lIns="0" tIns="0" rIns="0" bIns="0" rtlCol="0" anchor="t">
            <a:spAutoFit/>
          </a:bodyPr>
          <a:lstStyle/>
          <a:p>
            <a:pPr algn="ctr">
              <a:lnSpc>
                <a:spcPts val="5470"/>
              </a:lnSpc>
              <a:spcBef>
                <a:spcPct val="0"/>
              </a:spcBef>
            </a:pPr>
            <a:r>
              <a:rPr lang="en-US" sz="6078" spc="-91">
                <a:solidFill>
                  <a:srgbClr val="E7AA04"/>
                </a:solidFill>
                <a:latin typeface="Montserrat Ultra-Bold"/>
                <a:ea typeface="Montserrat Ultra-Bold"/>
                <a:cs typeface="Montserrat Ultra-Bold"/>
                <a:sym typeface="Montserrat Ultra-Bold"/>
              </a:rPr>
              <a:t>Tools for Employee Development</a:t>
            </a:r>
          </a:p>
        </p:txBody>
      </p:sp>
      <p:sp>
        <p:nvSpPr>
          <p:cNvPr id="19" name="Freeform 19"/>
          <p:cNvSpPr/>
          <p:nvPr/>
        </p:nvSpPr>
        <p:spPr>
          <a:xfrm>
            <a:off x="1478378" y="1986773"/>
            <a:ext cx="825844" cy="895886"/>
          </a:xfrm>
          <a:custGeom>
            <a:avLst/>
            <a:gdLst/>
            <a:ahLst/>
            <a:cxnLst/>
            <a:rect l="l" t="t" r="r" b="b"/>
            <a:pathLst>
              <a:path w="825844" h="895886">
                <a:moveTo>
                  <a:pt x="0" y="0"/>
                </a:moveTo>
                <a:lnTo>
                  <a:pt x="825844" y="0"/>
                </a:lnTo>
                <a:lnTo>
                  <a:pt x="825844" y="895886"/>
                </a:lnTo>
                <a:lnTo>
                  <a:pt x="0" y="895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1478378" y="6538980"/>
            <a:ext cx="899016" cy="797673"/>
          </a:xfrm>
          <a:custGeom>
            <a:avLst/>
            <a:gdLst/>
            <a:ahLst/>
            <a:cxnLst/>
            <a:rect l="l" t="t" r="r" b="b"/>
            <a:pathLst>
              <a:path w="899016" h="797673">
                <a:moveTo>
                  <a:pt x="0" y="0"/>
                </a:moveTo>
                <a:lnTo>
                  <a:pt x="899017" y="0"/>
                </a:lnTo>
                <a:lnTo>
                  <a:pt x="899017" y="797673"/>
                </a:lnTo>
                <a:lnTo>
                  <a:pt x="0" y="7976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371570" y="8592137"/>
            <a:ext cx="1039461" cy="1026231"/>
          </a:xfrm>
          <a:custGeom>
            <a:avLst/>
            <a:gdLst/>
            <a:ahLst/>
            <a:cxnLst/>
            <a:rect l="l" t="t" r="r" b="b"/>
            <a:pathLst>
              <a:path w="1039461" h="1026231">
                <a:moveTo>
                  <a:pt x="0" y="0"/>
                </a:moveTo>
                <a:lnTo>
                  <a:pt x="1039461" y="0"/>
                </a:lnTo>
                <a:lnTo>
                  <a:pt x="1039461" y="1026231"/>
                </a:lnTo>
                <a:lnTo>
                  <a:pt x="0" y="1026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1371570" y="4113569"/>
            <a:ext cx="1043208" cy="1029931"/>
          </a:xfrm>
          <a:custGeom>
            <a:avLst/>
            <a:gdLst/>
            <a:ahLst/>
            <a:cxnLst/>
            <a:rect l="l" t="t" r="r" b="b"/>
            <a:pathLst>
              <a:path w="1043208" h="1029931">
                <a:moveTo>
                  <a:pt x="0" y="0"/>
                </a:moveTo>
                <a:lnTo>
                  <a:pt x="1043208" y="0"/>
                </a:lnTo>
                <a:lnTo>
                  <a:pt x="1043208" y="1029931"/>
                </a:lnTo>
                <a:lnTo>
                  <a:pt x="0" y="10299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92061" y="0"/>
            <a:ext cx="18480061" cy="2204529"/>
            <a:chOff x="0" y="0"/>
            <a:chExt cx="4867176" cy="580617"/>
          </a:xfrm>
        </p:grpSpPr>
        <p:sp>
          <p:nvSpPr>
            <p:cNvPr id="4" name="Freeform 4"/>
            <p:cNvSpPr/>
            <p:nvPr/>
          </p:nvSpPr>
          <p:spPr>
            <a:xfrm>
              <a:off x="0" y="0"/>
              <a:ext cx="4867177" cy="580617"/>
            </a:xfrm>
            <a:custGeom>
              <a:avLst/>
              <a:gdLst/>
              <a:ahLst/>
              <a:cxnLst/>
              <a:rect l="l" t="t" r="r" b="b"/>
              <a:pathLst>
                <a:path w="4867177" h="580617">
                  <a:moveTo>
                    <a:pt x="0" y="0"/>
                  </a:moveTo>
                  <a:lnTo>
                    <a:pt x="4867177" y="0"/>
                  </a:lnTo>
                  <a:lnTo>
                    <a:pt x="4867177" y="580617"/>
                  </a:lnTo>
                  <a:lnTo>
                    <a:pt x="0" y="580617"/>
                  </a:lnTo>
                  <a:close/>
                </a:path>
              </a:pathLst>
            </a:custGeom>
            <a:solidFill>
              <a:srgbClr val="5E0774"/>
            </a:solidFill>
          </p:spPr>
          <p:txBody>
            <a:bodyPr/>
            <a:lstStyle/>
            <a:p>
              <a:endParaRPr lang="en-US"/>
            </a:p>
          </p:txBody>
        </p:sp>
        <p:sp>
          <p:nvSpPr>
            <p:cNvPr id="5" name="TextBox 5"/>
            <p:cNvSpPr txBox="1"/>
            <p:nvPr/>
          </p:nvSpPr>
          <p:spPr>
            <a:xfrm>
              <a:off x="0" y="-38100"/>
              <a:ext cx="4867176" cy="618717"/>
            </a:xfrm>
            <a:prstGeom prst="rect">
              <a:avLst/>
            </a:prstGeom>
          </p:spPr>
          <p:txBody>
            <a:bodyPr lIns="50800" tIns="50800" rIns="50800" bIns="50800" rtlCol="0" anchor="ctr"/>
            <a:lstStyle/>
            <a:p>
              <a:pPr algn="ctr">
                <a:lnSpc>
                  <a:spcPts val="2932"/>
                </a:lnSpc>
              </a:pPr>
              <a:endParaRPr/>
            </a:p>
          </p:txBody>
        </p:sp>
      </p:grpSp>
      <p:sp>
        <p:nvSpPr>
          <p:cNvPr id="6" name="TextBox 6"/>
          <p:cNvSpPr txBox="1"/>
          <p:nvPr/>
        </p:nvSpPr>
        <p:spPr>
          <a:xfrm>
            <a:off x="2876443" y="564512"/>
            <a:ext cx="12343053" cy="2085142"/>
          </a:xfrm>
          <a:prstGeom prst="rect">
            <a:avLst/>
          </a:prstGeom>
        </p:spPr>
        <p:txBody>
          <a:bodyPr lIns="0" tIns="0" rIns="0" bIns="0" rtlCol="0" anchor="t">
            <a:spAutoFit/>
          </a:bodyPr>
          <a:lstStyle/>
          <a:p>
            <a:pPr algn="ctr">
              <a:lnSpc>
                <a:spcPts val="5380"/>
              </a:lnSpc>
            </a:pPr>
            <a:r>
              <a:rPr lang="en-US" sz="5978" spc="-89">
                <a:solidFill>
                  <a:srgbClr val="FDFBFB"/>
                </a:solidFill>
                <a:latin typeface="Montserrat Ultra-Bold"/>
                <a:ea typeface="Montserrat Ultra-Bold"/>
                <a:cs typeface="Montserrat Ultra-Bold"/>
                <a:sym typeface="Montserrat Ultra-Bold"/>
              </a:rPr>
              <a:t>AI TOOLS FOR EMPLOYEE ENGAGEMENT</a:t>
            </a:r>
          </a:p>
          <a:p>
            <a:pPr algn="ctr">
              <a:lnSpc>
                <a:spcPts val="5380"/>
              </a:lnSpc>
              <a:spcBef>
                <a:spcPct val="0"/>
              </a:spcBef>
            </a:pPr>
            <a:endParaRPr lang="en-US" sz="5978" spc="-89">
              <a:solidFill>
                <a:srgbClr val="FDFBFB"/>
              </a:solidFill>
              <a:latin typeface="Montserrat Ultra-Bold"/>
              <a:ea typeface="Montserrat Ultra-Bold"/>
              <a:cs typeface="Montserrat Ultra-Bold"/>
              <a:sym typeface="Montserrat Ultra-Bold"/>
            </a:endParaRPr>
          </a:p>
        </p:txBody>
      </p:sp>
      <p:sp>
        <p:nvSpPr>
          <p:cNvPr id="7" name="TextBox 7"/>
          <p:cNvSpPr txBox="1"/>
          <p:nvPr/>
        </p:nvSpPr>
        <p:spPr>
          <a:xfrm>
            <a:off x="2876443" y="3202696"/>
            <a:ext cx="4813236" cy="1188094"/>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Talmundo</a:t>
            </a:r>
            <a:r>
              <a:rPr lang="en-US" sz="2405" spc="-36">
                <a:solidFill>
                  <a:srgbClr val="5E0774"/>
                </a:solidFill>
                <a:latin typeface="Baloo"/>
                <a:ea typeface="Baloo"/>
                <a:cs typeface="Baloo"/>
                <a:sym typeface="Baloo"/>
              </a:rPr>
              <a:t> offers a comprehensive solution foremployee onboarding and engagement.</a:t>
            </a:r>
          </a:p>
          <a:p>
            <a:pPr algn="just">
              <a:lnSpc>
                <a:spcPts val="2381"/>
              </a:lnSpc>
            </a:pPr>
            <a:endParaRPr lang="en-US" sz="2405" spc="-36">
              <a:solidFill>
                <a:srgbClr val="5E0774"/>
              </a:solidFill>
              <a:latin typeface="Baloo"/>
              <a:ea typeface="Baloo"/>
              <a:cs typeface="Baloo"/>
              <a:sym typeface="Baloo"/>
            </a:endParaRPr>
          </a:p>
        </p:txBody>
      </p:sp>
      <p:sp>
        <p:nvSpPr>
          <p:cNvPr id="8" name="TextBox 8"/>
          <p:cNvSpPr txBox="1"/>
          <p:nvPr/>
        </p:nvSpPr>
        <p:spPr>
          <a:xfrm>
            <a:off x="3096081" y="5743869"/>
            <a:ext cx="4813236" cy="1188094"/>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Guusto </a:t>
            </a:r>
            <a:r>
              <a:rPr lang="en-US" sz="2405" spc="-36">
                <a:solidFill>
                  <a:srgbClr val="5E0774"/>
                </a:solidFill>
                <a:latin typeface="Baloo"/>
                <a:ea typeface="Baloo"/>
                <a:cs typeface="Baloo"/>
                <a:sym typeface="Baloo"/>
              </a:rPr>
              <a:t>allows HR professionals to create employee reward and recognition programs that elevate </a:t>
            </a:r>
          </a:p>
          <a:p>
            <a:pPr algn="just">
              <a:lnSpc>
                <a:spcPts val="2381"/>
              </a:lnSpc>
            </a:pPr>
            <a:r>
              <a:rPr lang="en-US" sz="2405" spc="-36">
                <a:solidFill>
                  <a:srgbClr val="5E0774"/>
                </a:solidFill>
                <a:latin typeface="Baloo"/>
                <a:ea typeface="Baloo"/>
                <a:cs typeface="Baloo"/>
                <a:sym typeface="Baloo"/>
              </a:rPr>
              <a:t>workplace culture.</a:t>
            </a:r>
          </a:p>
        </p:txBody>
      </p:sp>
      <p:sp>
        <p:nvSpPr>
          <p:cNvPr id="9" name="TextBox 9"/>
          <p:cNvSpPr txBox="1"/>
          <p:nvPr/>
        </p:nvSpPr>
        <p:spPr>
          <a:xfrm>
            <a:off x="10898991" y="5743869"/>
            <a:ext cx="6115292" cy="1778644"/>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Officevibe </a:t>
            </a:r>
            <a:r>
              <a:rPr lang="en-US" sz="2405" spc="-36">
                <a:solidFill>
                  <a:srgbClr val="5E0774"/>
                </a:solidFill>
                <a:latin typeface="Baloo"/>
                <a:ea typeface="Baloo"/>
                <a:cs typeface="Baloo"/>
                <a:sym typeface="Baloo"/>
              </a:rPr>
              <a:t>is an AI-powered  employee engagement tool that helps managers gather and analyze employee feedback,recognize and reward staff, and manage employee performance.</a:t>
            </a:r>
          </a:p>
          <a:p>
            <a:pPr algn="just">
              <a:lnSpc>
                <a:spcPts val="2381"/>
              </a:lnSpc>
            </a:pPr>
            <a:endParaRPr lang="en-US" sz="2405" spc="-36">
              <a:solidFill>
                <a:srgbClr val="5E0774"/>
              </a:solidFill>
              <a:latin typeface="Baloo"/>
              <a:ea typeface="Baloo"/>
              <a:cs typeface="Baloo"/>
              <a:sym typeface="Baloo"/>
            </a:endParaRPr>
          </a:p>
        </p:txBody>
      </p:sp>
      <p:sp>
        <p:nvSpPr>
          <p:cNvPr id="10" name="TextBox 10"/>
          <p:cNvSpPr txBox="1"/>
          <p:nvPr/>
        </p:nvSpPr>
        <p:spPr>
          <a:xfrm>
            <a:off x="3096081" y="8294567"/>
            <a:ext cx="4984170" cy="1483369"/>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Beams.ai </a:t>
            </a:r>
            <a:r>
              <a:rPr lang="en-US" sz="2405" spc="-36">
                <a:solidFill>
                  <a:srgbClr val="5E0774"/>
                </a:solidFill>
                <a:latin typeface="Baloo"/>
                <a:ea typeface="Baloo"/>
                <a:cs typeface="Baloo"/>
                <a:sym typeface="Baloo"/>
              </a:rPr>
              <a:t>is an AI-enabled  employee engagement tool that aids in recognizing employees and engagement.</a:t>
            </a:r>
          </a:p>
          <a:p>
            <a:pPr algn="just">
              <a:lnSpc>
                <a:spcPts val="2381"/>
              </a:lnSpc>
            </a:pPr>
            <a:endParaRPr lang="en-US" sz="2405" spc="-36">
              <a:solidFill>
                <a:srgbClr val="5E0774"/>
              </a:solidFill>
              <a:latin typeface="Baloo"/>
              <a:ea typeface="Baloo"/>
              <a:cs typeface="Baloo"/>
              <a:sym typeface="Baloo"/>
            </a:endParaRPr>
          </a:p>
        </p:txBody>
      </p:sp>
      <p:sp>
        <p:nvSpPr>
          <p:cNvPr id="11" name="TextBox 11"/>
          <p:cNvSpPr txBox="1"/>
          <p:nvPr/>
        </p:nvSpPr>
        <p:spPr>
          <a:xfrm>
            <a:off x="10414010" y="3091130"/>
            <a:ext cx="6491497" cy="1778644"/>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Rezolve.ai </a:t>
            </a:r>
            <a:r>
              <a:rPr lang="en-US" sz="2405" spc="-36">
                <a:solidFill>
                  <a:srgbClr val="5E0774"/>
                </a:solidFill>
                <a:latin typeface="Baloo"/>
                <a:ea typeface="Baloo"/>
                <a:cs typeface="Baloo"/>
                <a:sym typeface="Baloo"/>
              </a:rPr>
              <a:t>is one of the best Generative </a:t>
            </a:r>
          </a:p>
          <a:p>
            <a:pPr algn="just">
              <a:lnSpc>
                <a:spcPts val="2381"/>
              </a:lnSpc>
            </a:pPr>
            <a:r>
              <a:rPr lang="en-US" sz="2405" spc="-36">
                <a:solidFill>
                  <a:srgbClr val="5E0774"/>
                </a:solidFill>
                <a:latin typeface="Baloo"/>
                <a:ea typeface="Baloo"/>
                <a:cs typeface="Baloo"/>
                <a:sym typeface="Baloo"/>
              </a:rPr>
              <a:t>AI-powered employee support and engagement tool that delivers automated and personalized support to youremployees. Works within MS Teams.</a:t>
            </a:r>
          </a:p>
          <a:p>
            <a:pPr algn="just">
              <a:lnSpc>
                <a:spcPts val="2381"/>
              </a:lnSpc>
            </a:pPr>
            <a:endParaRPr lang="en-US" sz="2405" spc="-36">
              <a:solidFill>
                <a:srgbClr val="5E0774"/>
              </a:solidFill>
              <a:latin typeface="Baloo"/>
              <a:ea typeface="Baloo"/>
              <a:cs typeface="Baloo"/>
              <a:sym typeface="Baloo"/>
            </a:endParaRPr>
          </a:p>
        </p:txBody>
      </p:sp>
      <p:sp>
        <p:nvSpPr>
          <p:cNvPr id="12" name="Freeform 12"/>
          <p:cNvSpPr/>
          <p:nvPr/>
        </p:nvSpPr>
        <p:spPr>
          <a:xfrm>
            <a:off x="1028700" y="2805136"/>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8604642" y="2969070"/>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28700" y="5346309"/>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8831610" y="5346309"/>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28700" y="7897007"/>
            <a:ext cx="1598198" cy="1598198"/>
          </a:xfrm>
          <a:custGeom>
            <a:avLst/>
            <a:gdLst/>
            <a:ahLst/>
            <a:cxnLst/>
            <a:rect l="l" t="t" r="r" b="b"/>
            <a:pathLst>
              <a:path w="1598198" h="1598198">
                <a:moveTo>
                  <a:pt x="0" y="0"/>
                </a:moveTo>
                <a:lnTo>
                  <a:pt x="1598198" y="0"/>
                </a:lnTo>
                <a:lnTo>
                  <a:pt x="1598198" y="1598197"/>
                </a:lnTo>
                <a:lnTo>
                  <a:pt x="0" y="1598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1255668" y="3316996"/>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EFFFF"/>
                </a:solidFill>
                <a:latin typeface="Montserrat Ultra-Bold"/>
                <a:ea typeface="Montserrat Ultra-Bold"/>
                <a:cs typeface="Montserrat Ultra-Bold"/>
                <a:sym typeface="Montserrat Ultra-Bold"/>
              </a:rPr>
              <a:t>01</a:t>
            </a:r>
          </a:p>
        </p:txBody>
      </p:sp>
      <p:sp>
        <p:nvSpPr>
          <p:cNvPr id="18" name="TextBox 18"/>
          <p:cNvSpPr txBox="1"/>
          <p:nvPr/>
        </p:nvSpPr>
        <p:spPr>
          <a:xfrm>
            <a:off x="8831610" y="3501225"/>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FFFFF"/>
                </a:solidFill>
                <a:latin typeface="Montserrat Ultra-Bold"/>
                <a:ea typeface="Montserrat Ultra-Bold"/>
                <a:cs typeface="Montserrat Ultra-Bold"/>
                <a:sym typeface="Montserrat Ultra-Bold"/>
              </a:rPr>
              <a:t>02</a:t>
            </a:r>
          </a:p>
        </p:txBody>
      </p:sp>
      <p:sp>
        <p:nvSpPr>
          <p:cNvPr id="19" name="TextBox 19"/>
          <p:cNvSpPr txBox="1"/>
          <p:nvPr/>
        </p:nvSpPr>
        <p:spPr>
          <a:xfrm>
            <a:off x="1255668" y="5858169"/>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FFFFF"/>
                </a:solidFill>
                <a:latin typeface="Montserrat Ultra-Bold"/>
                <a:ea typeface="Montserrat Ultra-Bold"/>
                <a:cs typeface="Montserrat Ultra-Bold"/>
                <a:sym typeface="Montserrat Ultra-Bold"/>
              </a:rPr>
              <a:t>03</a:t>
            </a:r>
          </a:p>
        </p:txBody>
      </p:sp>
      <p:sp>
        <p:nvSpPr>
          <p:cNvPr id="20" name="TextBox 20"/>
          <p:cNvSpPr txBox="1"/>
          <p:nvPr/>
        </p:nvSpPr>
        <p:spPr>
          <a:xfrm>
            <a:off x="9058579" y="5858169"/>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FFFFF"/>
                </a:solidFill>
                <a:latin typeface="Montserrat Ultra-Bold"/>
                <a:ea typeface="Montserrat Ultra-Bold"/>
                <a:cs typeface="Montserrat Ultra-Bold"/>
                <a:sym typeface="Montserrat Ultra-Bold"/>
              </a:rPr>
              <a:t>04</a:t>
            </a:r>
          </a:p>
        </p:txBody>
      </p:sp>
      <p:sp>
        <p:nvSpPr>
          <p:cNvPr id="21" name="TextBox 21"/>
          <p:cNvSpPr txBox="1"/>
          <p:nvPr/>
        </p:nvSpPr>
        <p:spPr>
          <a:xfrm>
            <a:off x="1255668" y="8408867"/>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FFFFF"/>
                </a:solidFill>
                <a:latin typeface="Montserrat Ultra-Bold"/>
                <a:ea typeface="Montserrat Ultra-Bold"/>
                <a:cs typeface="Montserrat Ultra-Bold"/>
                <a:sym typeface="Montserrat Ultra-Bold"/>
              </a:rPr>
              <a:t>05</a:t>
            </a:r>
          </a:p>
        </p:txBody>
      </p:sp>
      <p:sp>
        <p:nvSpPr>
          <p:cNvPr id="22" name="Freeform 22"/>
          <p:cNvSpPr/>
          <p:nvPr/>
        </p:nvSpPr>
        <p:spPr>
          <a:xfrm rot="-5300847">
            <a:off x="12403541" y="4334306"/>
            <a:ext cx="6132760" cy="6132760"/>
          </a:xfrm>
          <a:custGeom>
            <a:avLst/>
            <a:gdLst/>
            <a:ahLst/>
            <a:cxnLst/>
            <a:rect l="l" t="t" r="r" b="b"/>
            <a:pathLst>
              <a:path w="6132760" h="6132760">
                <a:moveTo>
                  <a:pt x="0" y="0"/>
                </a:moveTo>
                <a:lnTo>
                  <a:pt x="6132760" y="0"/>
                </a:lnTo>
                <a:lnTo>
                  <a:pt x="6132760" y="6132760"/>
                </a:lnTo>
                <a:lnTo>
                  <a:pt x="0" y="61327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92061" y="0"/>
            <a:ext cx="18480061" cy="2204529"/>
            <a:chOff x="0" y="0"/>
            <a:chExt cx="4867176" cy="580617"/>
          </a:xfrm>
        </p:grpSpPr>
        <p:sp>
          <p:nvSpPr>
            <p:cNvPr id="4" name="Freeform 4"/>
            <p:cNvSpPr/>
            <p:nvPr/>
          </p:nvSpPr>
          <p:spPr>
            <a:xfrm>
              <a:off x="0" y="0"/>
              <a:ext cx="4867177" cy="580617"/>
            </a:xfrm>
            <a:custGeom>
              <a:avLst/>
              <a:gdLst/>
              <a:ahLst/>
              <a:cxnLst/>
              <a:rect l="l" t="t" r="r" b="b"/>
              <a:pathLst>
                <a:path w="4867177" h="580617">
                  <a:moveTo>
                    <a:pt x="0" y="0"/>
                  </a:moveTo>
                  <a:lnTo>
                    <a:pt x="4867177" y="0"/>
                  </a:lnTo>
                  <a:lnTo>
                    <a:pt x="4867177" y="580617"/>
                  </a:lnTo>
                  <a:lnTo>
                    <a:pt x="0" y="580617"/>
                  </a:lnTo>
                  <a:close/>
                </a:path>
              </a:pathLst>
            </a:custGeom>
            <a:solidFill>
              <a:srgbClr val="E7AA04"/>
            </a:solidFill>
          </p:spPr>
          <p:txBody>
            <a:bodyPr/>
            <a:lstStyle/>
            <a:p>
              <a:endParaRPr lang="en-US"/>
            </a:p>
          </p:txBody>
        </p:sp>
        <p:sp>
          <p:nvSpPr>
            <p:cNvPr id="5" name="TextBox 5"/>
            <p:cNvSpPr txBox="1"/>
            <p:nvPr/>
          </p:nvSpPr>
          <p:spPr>
            <a:xfrm>
              <a:off x="0" y="-38100"/>
              <a:ext cx="4867176" cy="618717"/>
            </a:xfrm>
            <a:prstGeom prst="rect">
              <a:avLst/>
            </a:prstGeom>
          </p:spPr>
          <p:txBody>
            <a:bodyPr lIns="50800" tIns="50800" rIns="50800" bIns="50800" rtlCol="0" anchor="ctr"/>
            <a:lstStyle/>
            <a:p>
              <a:pPr algn="ctr">
                <a:lnSpc>
                  <a:spcPts val="2932"/>
                </a:lnSpc>
              </a:pPr>
              <a:endParaRPr/>
            </a:p>
          </p:txBody>
        </p:sp>
      </p:grpSp>
      <p:sp>
        <p:nvSpPr>
          <p:cNvPr id="6" name="Freeform 6"/>
          <p:cNvSpPr/>
          <p:nvPr/>
        </p:nvSpPr>
        <p:spPr>
          <a:xfrm>
            <a:off x="3541121" y="2520891"/>
            <a:ext cx="2208817" cy="1618833"/>
          </a:xfrm>
          <a:custGeom>
            <a:avLst/>
            <a:gdLst/>
            <a:ahLst/>
            <a:cxnLst/>
            <a:rect l="l" t="t" r="r" b="b"/>
            <a:pathLst>
              <a:path w="2208817" h="1618833">
                <a:moveTo>
                  <a:pt x="0" y="0"/>
                </a:moveTo>
                <a:lnTo>
                  <a:pt x="2208817" y="0"/>
                </a:lnTo>
                <a:lnTo>
                  <a:pt x="2208817" y="1618833"/>
                </a:lnTo>
                <a:lnTo>
                  <a:pt x="0" y="1618833"/>
                </a:lnTo>
                <a:lnTo>
                  <a:pt x="0" y="0"/>
                </a:lnTo>
                <a:close/>
              </a:path>
            </a:pathLst>
          </a:custGeom>
          <a:blipFill>
            <a:blip r:embed="rId4"/>
            <a:stretch>
              <a:fillRect l="-82559" t="-53934" r="-77055" b="-22546"/>
            </a:stretch>
          </a:blipFill>
        </p:spPr>
        <p:txBody>
          <a:bodyPr/>
          <a:lstStyle/>
          <a:p>
            <a:endParaRPr lang="en-US"/>
          </a:p>
        </p:txBody>
      </p:sp>
      <p:sp>
        <p:nvSpPr>
          <p:cNvPr id="7" name="Freeform 7"/>
          <p:cNvSpPr/>
          <p:nvPr/>
        </p:nvSpPr>
        <p:spPr>
          <a:xfrm>
            <a:off x="11371977" y="2825252"/>
            <a:ext cx="3404734" cy="1314472"/>
          </a:xfrm>
          <a:custGeom>
            <a:avLst/>
            <a:gdLst/>
            <a:ahLst/>
            <a:cxnLst/>
            <a:rect l="l" t="t" r="r" b="b"/>
            <a:pathLst>
              <a:path w="3404734" h="1314472">
                <a:moveTo>
                  <a:pt x="0" y="0"/>
                </a:moveTo>
                <a:lnTo>
                  <a:pt x="3404734" y="0"/>
                </a:lnTo>
                <a:lnTo>
                  <a:pt x="3404734" y="1314472"/>
                </a:lnTo>
                <a:lnTo>
                  <a:pt x="0" y="1314472"/>
                </a:lnTo>
                <a:lnTo>
                  <a:pt x="0" y="0"/>
                </a:lnTo>
                <a:close/>
              </a:path>
            </a:pathLst>
          </a:custGeom>
          <a:blipFill>
            <a:blip r:embed="rId5"/>
            <a:stretch>
              <a:fillRect t="-13004" b="-16505"/>
            </a:stretch>
          </a:blipFill>
        </p:spPr>
        <p:txBody>
          <a:bodyPr/>
          <a:lstStyle/>
          <a:p>
            <a:endParaRPr lang="en-US"/>
          </a:p>
        </p:txBody>
      </p:sp>
      <p:sp>
        <p:nvSpPr>
          <p:cNvPr id="8" name="Freeform 8"/>
          <p:cNvSpPr/>
          <p:nvPr/>
        </p:nvSpPr>
        <p:spPr>
          <a:xfrm>
            <a:off x="11761746" y="6442949"/>
            <a:ext cx="3014964" cy="1232536"/>
          </a:xfrm>
          <a:custGeom>
            <a:avLst/>
            <a:gdLst/>
            <a:ahLst/>
            <a:cxnLst/>
            <a:rect l="l" t="t" r="r" b="b"/>
            <a:pathLst>
              <a:path w="3014964" h="1232536">
                <a:moveTo>
                  <a:pt x="0" y="0"/>
                </a:moveTo>
                <a:lnTo>
                  <a:pt x="3014965" y="0"/>
                </a:lnTo>
                <a:lnTo>
                  <a:pt x="3014965" y="1232536"/>
                </a:lnTo>
                <a:lnTo>
                  <a:pt x="0" y="1232536"/>
                </a:lnTo>
                <a:lnTo>
                  <a:pt x="0" y="0"/>
                </a:lnTo>
                <a:close/>
              </a:path>
            </a:pathLst>
          </a:custGeom>
          <a:blipFill>
            <a:blip r:embed="rId6"/>
            <a:stretch>
              <a:fillRect l="-49893" t="-81926" r="-50881" b="-74919"/>
            </a:stretch>
          </a:blipFill>
        </p:spPr>
        <p:txBody>
          <a:bodyPr/>
          <a:lstStyle/>
          <a:p>
            <a:endParaRPr lang="en-US"/>
          </a:p>
        </p:txBody>
      </p:sp>
      <p:sp>
        <p:nvSpPr>
          <p:cNvPr id="9" name="Freeform 9"/>
          <p:cNvSpPr/>
          <p:nvPr/>
        </p:nvSpPr>
        <p:spPr>
          <a:xfrm>
            <a:off x="3187233" y="6585118"/>
            <a:ext cx="2949770" cy="1272467"/>
          </a:xfrm>
          <a:custGeom>
            <a:avLst/>
            <a:gdLst/>
            <a:ahLst/>
            <a:cxnLst/>
            <a:rect l="l" t="t" r="r" b="b"/>
            <a:pathLst>
              <a:path w="2949770" h="1272467">
                <a:moveTo>
                  <a:pt x="0" y="0"/>
                </a:moveTo>
                <a:lnTo>
                  <a:pt x="2949769" y="0"/>
                </a:lnTo>
                <a:lnTo>
                  <a:pt x="2949769" y="1272467"/>
                </a:lnTo>
                <a:lnTo>
                  <a:pt x="0" y="1272467"/>
                </a:lnTo>
                <a:lnTo>
                  <a:pt x="0" y="0"/>
                </a:lnTo>
                <a:close/>
              </a:path>
            </a:pathLst>
          </a:custGeom>
          <a:blipFill>
            <a:blip r:embed="rId7"/>
            <a:stretch>
              <a:fillRect l="-10536" t="-24702" r="-7375" b="-18575"/>
            </a:stretch>
          </a:blipFill>
        </p:spPr>
        <p:txBody>
          <a:bodyPr/>
          <a:lstStyle/>
          <a:p>
            <a:endParaRPr lang="en-US"/>
          </a:p>
        </p:txBody>
      </p:sp>
      <p:sp>
        <p:nvSpPr>
          <p:cNvPr id="10" name="TextBox 10"/>
          <p:cNvSpPr txBox="1"/>
          <p:nvPr/>
        </p:nvSpPr>
        <p:spPr>
          <a:xfrm>
            <a:off x="1524001" y="564512"/>
            <a:ext cx="15087600" cy="1401281"/>
          </a:xfrm>
          <a:prstGeom prst="rect">
            <a:avLst/>
          </a:prstGeom>
        </p:spPr>
        <p:txBody>
          <a:bodyPr wrap="square" lIns="0" tIns="0" rIns="0" bIns="0" rtlCol="0" anchor="t">
            <a:spAutoFit/>
          </a:bodyPr>
          <a:lstStyle/>
          <a:p>
            <a:pPr algn="ctr">
              <a:lnSpc>
                <a:spcPts val="5380"/>
              </a:lnSpc>
            </a:pPr>
            <a:r>
              <a:rPr lang="en-US" sz="5978" spc="-89" dirty="0">
                <a:solidFill>
                  <a:srgbClr val="FDFBFB"/>
                </a:solidFill>
                <a:latin typeface="Montserrat Ultra-Bold"/>
                <a:ea typeface="Montserrat Ultra-Bold"/>
                <a:cs typeface="Montserrat Ultra-Bold"/>
                <a:sym typeface="Montserrat Ultra-Bold"/>
              </a:rPr>
              <a:t>3. AI TOOLS FOR PERFORMANCE </a:t>
            </a:r>
          </a:p>
          <a:p>
            <a:pPr algn="ctr">
              <a:lnSpc>
                <a:spcPts val="5380"/>
              </a:lnSpc>
              <a:spcBef>
                <a:spcPct val="0"/>
              </a:spcBef>
            </a:pPr>
            <a:r>
              <a:rPr lang="en-US" sz="5978" spc="-89" dirty="0">
                <a:solidFill>
                  <a:srgbClr val="FDFBFB"/>
                </a:solidFill>
                <a:latin typeface="Montserrat Ultra-Bold"/>
                <a:ea typeface="Montserrat Ultra-Bold"/>
                <a:cs typeface="Montserrat Ultra-Bold"/>
                <a:sym typeface="Montserrat Ultra-Bold"/>
              </a:rPr>
              <a:t>MANAGEMENT</a:t>
            </a:r>
          </a:p>
        </p:txBody>
      </p:sp>
      <p:sp>
        <p:nvSpPr>
          <p:cNvPr id="11" name="TextBox 11"/>
          <p:cNvSpPr txBox="1"/>
          <p:nvPr/>
        </p:nvSpPr>
        <p:spPr>
          <a:xfrm>
            <a:off x="1371201" y="4196874"/>
            <a:ext cx="6926602" cy="2073919"/>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Monday.com</a:t>
            </a:r>
            <a:r>
              <a:rPr lang="en-US" sz="2405" spc="-36">
                <a:solidFill>
                  <a:srgbClr val="5E0774"/>
                </a:solidFill>
                <a:latin typeface="Baloo"/>
                <a:ea typeface="Baloo"/>
                <a:cs typeface="Baloo"/>
                <a:sym typeface="Baloo"/>
              </a:rPr>
              <a:t> is a work management plat form that can help you manage your team's workload. Monday.com is a cloud-based tool that offers a variety of features, such as dashboards, automation, and reporting. Users have the ability to create Kanban boards to visualize work and track its progress.</a:t>
            </a:r>
          </a:p>
        </p:txBody>
      </p:sp>
      <p:sp>
        <p:nvSpPr>
          <p:cNvPr id="12" name="TextBox 12"/>
          <p:cNvSpPr txBox="1"/>
          <p:nvPr/>
        </p:nvSpPr>
        <p:spPr>
          <a:xfrm>
            <a:off x="1371201" y="7914735"/>
            <a:ext cx="6926602" cy="2073919"/>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Gong </a:t>
            </a:r>
            <a:r>
              <a:rPr lang="en-US" sz="2405" spc="-36">
                <a:solidFill>
                  <a:srgbClr val="5E0774"/>
                </a:solidFill>
                <a:latin typeface="Baloo"/>
                <a:ea typeface="Baloo"/>
                <a:cs typeface="Baloo"/>
                <a:sym typeface="Baloo"/>
              </a:rPr>
              <a:t>stands as a transformative AI-driven revenue intelligence platform tailored for sales teams. By recording and analyzing customer interactions, including calls, emails, and video meetings, it arms sales reps with actionable insights to refine their strategies.</a:t>
            </a:r>
          </a:p>
          <a:p>
            <a:pPr algn="just">
              <a:lnSpc>
                <a:spcPts val="2381"/>
              </a:lnSpc>
            </a:pPr>
            <a:endParaRPr lang="en-US" sz="2405" spc="-36">
              <a:solidFill>
                <a:srgbClr val="5E0774"/>
              </a:solidFill>
              <a:latin typeface="Baloo"/>
              <a:ea typeface="Baloo"/>
              <a:cs typeface="Baloo"/>
              <a:sym typeface="Baloo"/>
            </a:endParaRPr>
          </a:p>
        </p:txBody>
      </p:sp>
      <p:sp>
        <p:nvSpPr>
          <p:cNvPr id="13" name="TextBox 13"/>
          <p:cNvSpPr txBox="1"/>
          <p:nvPr/>
        </p:nvSpPr>
        <p:spPr>
          <a:xfrm>
            <a:off x="9871285" y="4196874"/>
            <a:ext cx="6926602" cy="1778644"/>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Leena.ai</a:t>
            </a:r>
            <a:r>
              <a:rPr lang="en-US" sz="2405" spc="-36">
                <a:solidFill>
                  <a:srgbClr val="5E0774"/>
                </a:solidFill>
                <a:latin typeface="Baloo"/>
                <a:ea typeface="Baloo"/>
                <a:cs typeface="Baloo"/>
                <a:sym typeface="Baloo"/>
              </a:rPr>
              <a:t> is revolutionizing the way organizations manage their HR and employee support functions. </a:t>
            </a:r>
          </a:p>
          <a:p>
            <a:pPr algn="just">
              <a:lnSpc>
                <a:spcPts val="2381"/>
              </a:lnSpc>
            </a:pPr>
            <a:r>
              <a:rPr lang="en-US" sz="2405" spc="-36">
                <a:solidFill>
                  <a:srgbClr val="5E0774"/>
                </a:solidFill>
                <a:latin typeface="Baloo"/>
                <a:ea typeface="Baloo"/>
                <a:cs typeface="Baloo"/>
                <a:sym typeface="Baloo"/>
              </a:rPr>
              <a:t>This innovative platform leverages artificial intelligence and natural language processing to streamline HR operations, making them more efficient and employee?centric.</a:t>
            </a:r>
          </a:p>
        </p:txBody>
      </p:sp>
      <p:sp>
        <p:nvSpPr>
          <p:cNvPr id="14" name="TextBox 14"/>
          <p:cNvSpPr txBox="1"/>
          <p:nvPr/>
        </p:nvSpPr>
        <p:spPr>
          <a:xfrm>
            <a:off x="9871285" y="7914735"/>
            <a:ext cx="6926602" cy="2073919"/>
          </a:xfrm>
          <a:prstGeom prst="rect">
            <a:avLst/>
          </a:prstGeom>
        </p:spPr>
        <p:txBody>
          <a:bodyPr lIns="0" tIns="0" rIns="0" bIns="0" rtlCol="0" anchor="t">
            <a:spAutoFit/>
          </a:bodyPr>
          <a:lstStyle/>
          <a:p>
            <a:pPr algn="just">
              <a:lnSpc>
                <a:spcPts val="2381"/>
              </a:lnSpc>
            </a:pPr>
            <a:r>
              <a:rPr lang="en-US" sz="2405" spc="-36">
                <a:solidFill>
                  <a:srgbClr val="E7AA04"/>
                </a:solidFill>
                <a:latin typeface="Baloo"/>
                <a:ea typeface="Baloo"/>
                <a:cs typeface="Baloo"/>
                <a:sym typeface="Baloo"/>
              </a:rPr>
              <a:t>Talla.ai </a:t>
            </a:r>
            <a:r>
              <a:rPr lang="en-US" sz="2405" spc="-36">
                <a:solidFill>
                  <a:srgbClr val="5E0774"/>
                </a:solidFill>
                <a:latin typeface="Baloo"/>
                <a:ea typeface="Baloo"/>
                <a:cs typeface="Baloo"/>
                <a:sym typeface="Baloo"/>
              </a:rPr>
              <a:t>is offering a powerful solution for knowledge management and automation. This AI-driven platform excels in helping organizations streamline their internal processes by providing a centralized hub for information retrieval and task automation.</a:t>
            </a:r>
          </a:p>
          <a:p>
            <a:pPr algn="just">
              <a:lnSpc>
                <a:spcPts val="2381"/>
              </a:lnSpc>
            </a:pPr>
            <a:endParaRPr lang="en-US" sz="2405" spc="-36">
              <a:solidFill>
                <a:srgbClr val="5E0774"/>
              </a:solidFill>
              <a:latin typeface="Baloo"/>
              <a:ea typeface="Baloo"/>
              <a:cs typeface="Baloo"/>
              <a:sym typeface="Balo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4361001" y="1599338"/>
            <a:ext cx="9498254" cy="47625"/>
            <a:chOff x="0" y="0"/>
            <a:chExt cx="2501598" cy="12543"/>
          </a:xfrm>
        </p:grpSpPr>
        <p:sp>
          <p:nvSpPr>
            <p:cNvPr id="4" name="Freeform 4"/>
            <p:cNvSpPr/>
            <p:nvPr/>
          </p:nvSpPr>
          <p:spPr>
            <a:xfrm>
              <a:off x="0" y="0"/>
              <a:ext cx="2501598" cy="12543"/>
            </a:xfrm>
            <a:custGeom>
              <a:avLst/>
              <a:gdLst/>
              <a:ahLst/>
              <a:cxnLst/>
              <a:rect l="l" t="t" r="r" b="b"/>
              <a:pathLst>
                <a:path w="2501598" h="12543">
                  <a:moveTo>
                    <a:pt x="0" y="0"/>
                  </a:moveTo>
                  <a:lnTo>
                    <a:pt x="2501598" y="0"/>
                  </a:lnTo>
                  <a:lnTo>
                    <a:pt x="2501598" y="12543"/>
                  </a:lnTo>
                  <a:lnTo>
                    <a:pt x="0" y="12543"/>
                  </a:lnTo>
                  <a:close/>
                </a:path>
              </a:pathLst>
            </a:custGeom>
            <a:solidFill>
              <a:srgbClr val="5E0774"/>
            </a:solidFill>
          </p:spPr>
          <p:txBody>
            <a:bodyPr/>
            <a:lstStyle/>
            <a:p>
              <a:endParaRPr lang="en-US"/>
            </a:p>
          </p:txBody>
        </p:sp>
        <p:sp>
          <p:nvSpPr>
            <p:cNvPr id="5" name="TextBox 5"/>
            <p:cNvSpPr txBox="1"/>
            <p:nvPr/>
          </p:nvSpPr>
          <p:spPr>
            <a:xfrm>
              <a:off x="0" y="-38100"/>
              <a:ext cx="2501598" cy="50643"/>
            </a:xfrm>
            <a:prstGeom prst="rect">
              <a:avLst/>
            </a:prstGeom>
          </p:spPr>
          <p:txBody>
            <a:bodyPr lIns="50800" tIns="50800" rIns="50800" bIns="50800" rtlCol="0" anchor="ctr"/>
            <a:lstStyle/>
            <a:p>
              <a:pPr algn="ctr">
                <a:lnSpc>
                  <a:spcPts val="2932"/>
                </a:lnSpc>
              </a:pPr>
              <a:endParaRPr/>
            </a:p>
          </p:txBody>
        </p:sp>
      </p:grpSp>
      <p:sp>
        <p:nvSpPr>
          <p:cNvPr id="6" name="TextBox 6"/>
          <p:cNvSpPr txBox="1"/>
          <p:nvPr/>
        </p:nvSpPr>
        <p:spPr>
          <a:xfrm>
            <a:off x="2399929" y="752446"/>
            <a:ext cx="11136156" cy="708784"/>
          </a:xfrm>
          <a:prstGeom prst="rect">
            <a:avLst/>
          </a:prstGeom>
        </p:spPr>
        <p:txBody>
          <a:bodyPr wrap="square" lIns="0" tIns="0" rIns="0" bIns="0" rtlCol="0" anchor="t">
            <a:spAutoFit/>
          </a:bodyPr>
          <a:lstStyle/>
          <a:p>
            <a:pPr algn="ctr">
              <a:lnSpc>
                <a:spcPts val="5380"/>
              </a:lnSpc>
              <a:spcBef>
                <a:spcPct val="0"/>
              </a:spcBef>
            </a:pPr>
            <a:r>
              <a:rPr lang="en-US" sz="5978" spc="-89" dirty="0">
                <a:solidFill>
                  <a:srgbClr val="5E0774"/>
                </a:solidFill>
                <a:latin typeface="Montserrat Ultra-Bold"/>
                <a:ea typeface="Montserrat Ultra-Bold"/>
                <a:cs typeface="Montserrat Ultra-Bold"/>
                <a:sym typeface="Montserrat Ultra-Bold"/>
              </a:rPr>
              <a:t>4. SUCCESSION PLANNING</a:t>
            </a:r>
          </a:p>
        </p:txBody>
      </p:sp>
      <p:sp>
        <p:nvSpPr>
          <p:cNvPr id="7" name="TextBox 7"/>
          <p:cNvSpPr txBox="1"/>
          <p:nvPr/>
        </p:nvSpPr>
        <p:spPr>
          <a:xfrm>
            <a:off x="1255668" y="8408867"/>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FFFFF"/>
                </a:solidFill>
                <a:latin typeface="Montserrat Ultra-Bold"/>
                <a:ea typeface="Montserrat Ultra-Bold"/>
                <a:cs typeface="Montserrat Ultra-Bold"/>
                <a:sym typeface="Montserrat Ultra-Bold"/>
              </a:rPr>
              <a:t>05</a:t>
            </a:r>
          </a:p>
        </p:txBody>
      </p:sp>
      <p:sp>
        <p:nvSpPr>
          <p:cNvPr id="8" name="Freeform 8"/>
          <p:cNvSpPr/>
          <p:nvPr/>
        </p:nvSpPr>
        <p:spPr>
          <a:xfrm rot="-5300847">
            <a:off x="13279117" y="4631606"/>
            <a:ext cx="6132760" cy="6132760"/>
          </a:xfrm>
          <a:custGeom>
            <a:avLst/>
            <a:gdLst/>
            <a:ahLst/>
            <a:cxnLst/>
            <a:rect l="l" t="t" r="r" b="b"/>
            <a:pathLst>
              <a:path w="6132760" h="6132760">
                <a:moveTo>
                  <a:pt x="0" y="0"/>
                </a:moveTo>
                <a:lnTo>
                  <a:pt x="6132760" y="0"/>
                </a:lnTo>
                <a:lnTo>
                  <a:pt x="6132760" y="6132759"/>
                </a:lnTo>
                <a:lnTo>
                  <a:pt x="0" y="6132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811021" y="3372512"/>
            <a:ext cx="15695617" cy="1171939"/>
            <a:chOff x="0" y="0"/>
            <a:chExt cx="3376347" cy="252101"/>
          </a:xfrm>
        </p:grpSpPr>
        <p:sp>
          <p:nvSpPr>
            <p:cNvPr id="10" name="Freeform 10"/>
            <p:cNvSpPr/>
            <p:nvPr/>
          </p:nvSpPr>
          <p:spPr>
            <a:xfrm>
              <a:off x="0" y="0"/>
              <a:ext cx="3376347" cy="252101"/>
            </a:xfrm>
            <a:custGeom>
              <a:avLst/>
              <a:gdLst/>
              <a:ahLst/>
              <a:cxnLst/>
              <a:rect l="l" t="t" r="r" b="b"/>
              <a:pathLst>
                <a:path w="3376347" h="252101">
                  <a:moveTo>
                    <a:pt x="0" y="0"/>
                  </a:moveTo>
                  <a:lnTo>
                    <a:pt x="3376347" y="0"/>
                  </a:lnTo>
                  <a:lnTo>
                    <a:pt x="3376347" y="252101"/>
                  </a:lnTo>
                  <a:lnTo>
                    <a:pt x="0" y="252101"/>
                  </a:lnTo>
                  <a:close/>
                </a:path>
              </a:pathLst>
            </a:custGeom>
            <a:solidFill>
              <a:srgbClr val="E7AA04"/>
            </a:solidFill>
          </p:spPr>
          <p:txBody>
            <a:bodyPr/>
            <a:lstStyle/>
            <a:p>
              <a:endParaRPr lang="en-US"/>
            </a:p>
          </p:txBody>
        </p:sp>
        <p:sp>
          <p:nvSpPr>
            <p:cNvPr id="11" name="TextBox 11"/>
            <p:cNvSpPr txBox="1"/>
            <p:nvPr/>
          </p:nvSpPr>
          <p:spPr>
            <a:xfrm>
              <a:off x="0" y="-38100"/>
              <a:ext cx="3376347" cy="290201"/>
            </a:xfrm>
            <a:prstGeom prst="rect">
              <a:avLst/>
            </a:prstGeom>
          </p:spPr>
          <p:txBody>
            <a:bodyPr lIns="50800" tIns="50800" rIns="50800" bIns="50800" rtlCol="0" anchor="ctr"/>
            <a:lstStyle/>
            <a:p>
              <a:pPr algn="ctr">
                <a:lnSpc>
                  <a:spcPts val="2932"/>
                </a:lnSpc>
              </a:pPr>
              <a:endParaRPr/>
            </a:p>
          </p:txBody>
        </p:sp>
      </p:grpSp>
      <p:grpSp>
        <p:nvGrpSpPr>
          <p:cNvPr id="12" name="Group 12"/>
          <p:cNvGrpSpPr/>
          <p:nvPr/>
        </p:nvGrpSpPr>
        <p:grpSpPr>
          <a:xfrm>
            <a:off x="811021" y="2142263"/>
            <a:ext cx="15695617" cy="1171939"/>
            <a:chOff x="0" y="0"/>
            <a:chExt cx="3376347" cy="252101"/>
          </a:xfrm>
        </p:grpSpPr>
        <p:sp>
          <p:nvSpPr>
            <p:cNvPr id="13" name="Freeform 13"/>
            <p:cNvSpPr/>
            <p:nvPr/>
          </p:nvSpPr>
          <p:spPr>
            <a:xfrm>
              <a:off x="0" y="0"/>
              <a:ext cx="3376347" cy="252101"/>
            </a:xfrm>
            <a:custGeom>
              <a:avLst/>
              <a:gdLst/>
              <a:ahLst/>
              <a:cxnLst/>
              <a:rect l="l" t="t" r="r" b="b"/>
              <a:pathLst>
                <a:path w="3376347" h="252101">
                  <a:moveTo>
                    <a:pt x="0" y="0"/>
                  </a:moveTo>
                  <a:lnTo>
                    <a:pt x="3376347" y="0"/>
                  </a:lnTo>
                  <a:lnTo>
                    <a:pt x="3376347" y="252101"/>
                  </a:lnTo>
                  <a:lnTo>
                    <a:pt x="0" y="252101"/>
                  </a:lnTo>
                  <a:close/>
                </a:path>
              </a:pathLst>
            </a:custGeom>
            <a:solidFill>
              <a:srgbClr val="5E0774"/>
            </a:solidFill>
          </p:spPr>
          <p:txBody>
            <a:bodyPr/>
            <a:lstStyle/>
            <a:p>
              <a:endParaRPr lang="en-US"/>
            </a:p>
          </p:txBody>
        </p:sp>
        <p:sp>
          <p:nvSpPr>
            <p:cNvPr id="14" name="TextBox 14"/>
            <p:cNvSpPr txBox="1"/>
            <p:nvPr/>
          </p:nvSpPr>
          <p:spPr>
            <a:xfrm>
              <a:off x="0" y="-38100"/>
              <a:ext cx="3376347" cy="290201"/>
            </a:xfrm>
            <a:prstGeom prst="rect">
              <a:avLst/>
            </a:prstGeom>
          </p:spPr>
          <p:txBody>
            <a:bodyPr lIns="50800" tIns="50800" rIns="50800" bIns="50800" rtlCol="0" anchor="ctr"/>
            <a:lstStyle/>
            <a:p>
              <a:pPr algn="ctr">
                <a:lnSpc>
                  <a:spcPts val="2932"/>
                </a:lnSpc>
              </a:pPr>
              <a:endParaRPr/>
            </a:p>
          </p:txBody>
        </p:sp>
      </p:grpSp>
      <p:grpSp>
        <p:nvGrpSpPr>
          <p:cNvPr id="15" name="Group 15"/>
          <p:cNvGrpSpPr/>
          <p:nvPr/>
        </p:nvGrpSpPr>
        <p:grpSpPr>
          <a:xfrm>
            <a:off x="811021" y="4602761"/>
            <a:ext cx="15695617" cy="1171939"/>
            <a:chOff x="0" y="0"/>
            <a:chExt cx="3376347" cy="252101"/>
          </a:xfrm>
        </p:grpSpPr>
        <p:sp>
          <p:nvSpPr>
            <p:cNvPr id="16" name="Freeform 16"/>
            <p:cNvSpPr/>
            <p:nvPr/>
          </p:nvSpPr>
          <p:spPr>
            <a:xfrm>
              <a:off x="0" y="0"/>
              <a:ext cx="3376347" cy="252101"/>
            </a:xfrm>
            <a:custGeom>
              <a:avLst/>
              <a:gdLst/>
              <a:ahLst/>
              <a:cxnLst/>
              <a:rect l="l" t="t" r="r" b="b"/>
              <a:pathLst>
                <a:path w="3376347" h="252101">
                  <a:moveTo>
                    <a:pt x="0" y="0"/>
                  </a:moveTo>
                  <a:lnTo>
                    <a:pt x="3376347" y="0"/>
                  </a:lnTo>
                  <a:lnTo>
                    <a:pt x="3376347" y="252101"/>
                  </a:lnTo>
                  <a:lnTo>
                    <a:pt x="0" y="252101"/>
                  </a:lnTo>
                  <a:close/>
                </a:path>
              </a:pathLst>
            </a:custGeom>
            <a:solidFill>
              <a:srgbClr val="051D40"/>
            </a:solidFill>
          </p:spPr>
          <p:txBody>
            <a:bodyPr/>
            <a:lstStyle/>
            <a:p>
              <a:endParaRPr lang="en-US"/>
            </a:p>
          </p:txBody>
        </p:sp>
        <p:sp>
          <p:nvSpPr>
            <p:cNvPr id="17" name="TextBox 17"/>
            <p:cNvSpPr txBox="1"/>
            <p:nvPr/>
          </p:nvSpPr>
          <p:spPr>
            <a:xfrm>
              <a:off x="0" y="-38100"/>
              <a:ext cx="3376347" cy="290201"/>
            </a:xfrm>
            <a:prstGeom prst="rect">
              <a:avLst/>
            </a:prstGeom>
          </p:spPr>
          <p:txBody>
            <a:bodyPr lIns="50800" tIns="50800" rIns="50800" bIns="50800" rtlCol="0" anchor="ctr"/>
            <a:lstStyle/>
            <a:p>
              <a:pPr algn="ctr">
                <a:lnSpc>
                  <a:spcPts val="2932"/>
                </a:lnSpc>
              </a:pPr>
              <a:endParaRPr/>
            </a:p>
          </p:txBody>
        </p:sp>
      </p:grpSp>
      <p:grpSp>
        <p:nvGrpSpPr>
          <p:cNvPr id="18" name="Group 18"/>
          <p:cNvGrpSpPr/>
          <p:nvPr/>
        </p:nvGrpSpPr>
        <p:grpSpPr>
          <a:xfrm>
            <a:off x="811021" y="5833010"/>
            <a:ext cx="15695617" cy="1171939"/>
            <a:chOff x="0" y="0"/>
            <a:chExt cx="3376347" cy="252101"/>
          </a:xfrm>
        </p:grpSpPr>
        <p:sp>
          <p:nvSpPr>
            <p:cNvPr id="19" name="Freeform 19"/>
            <p:cNvSpPr/>
            <p:nvPr/>
          </p:nvSpPr>
          <p:spPr>
            <a:xfrm>
              <a:off x="0" y="0"/>
              <a:ext cx="3376347" cy="252101"/>
            </a:xfrm>
            <a:custGeom>
              <a:avLst/>
              <a:gdLst/>
              <a:ahLst/>
              <a:cxnLst/>
              <a:rect l="l" t="t" r="r" b="b"/>
              <a:pathLst>
                <a:path w="3376347" h="252101">
                  <a:moveTo>
                    <a:pt x="0" y="0"/>
                  </a:moveTo>
                  <a:lnTo>
                    <a:pt x="3376347" y="0"/>
                  </a:lnTo>
                  <a:lnTo>
                    <a:pt x="3376347" y="252101"/>
                  </a:lnTo>
                  <a:lnTo>
                    <a:pt x="0" y="252101"/>
                  </a:lnTo>
                  <a:close/>
                </a:path>
              </a:pathLst>
            </a:custGeom>
            <a:solidFill>
              <a:srgbClr val="F37221"/>
            </a:solidFill>
          </p:spPr>
          <p:txBody>
            <a:bodyPr/>
            <a:lstStyle/>
            <a:p>
              <a:endParaRPr lang="en-US"/>
            </a:p>
          </p:txBody>
        </p:sp>
        <p:sp>
          <p:nvSpPr>
            <p:cNvPr id="20" name="TextBox 20"/>
            <p:cNvSpPr txBox="1"/>
            <p:nvPr/>
          </p:nvSpPr>
          <p:spPr>
            <a:xfrm>
              <a:off x="0" y="-38100"/>
              <a:ext cx="3376347" cy="290201"/>
            </a:xfrm>
            <a:prstGeom prst="rect">
              <a:avLst/>
            </a:prstGeom>
          </p:spPr>
          <p:txBody>
            <a:bodyPr lIns="50800" tIns="50800" rIns="50800" bIns="50800" rtlCol="0" anchor="ctr"/>
            <a:lstStyle/>
            <a:p>
              <a:pPr algn="ctr">
                <a:lnSpc>
                  <a:spcPts val="2932"/>
                </a:lnSpc>
              </a:pPr>
              <a:endParaRPr/>
            </a:p>
          </p:txBody>
        </p:sp>
      </p:grpSp>
      <p:grpSp>
        <p:nvGrpSpPr>
          <p:cNvPr id="21" name="Group 21"/>
          <p:cNvGrpSpPr/>
          <p:nvPr/>
        </p:nvGrpSpPr>
        <p:grpSpPr>
          <a:xfrm>
            <a:off x="811021" y="7063259"/>
            <a:ext cx="5222846" cy="918081"/>
            <a:chOff x="0" y="0"/>
            <a:chExt cx="1123507" cy="197492"/>
          </a:xfrm>
        </p:grpSpPr>
        <p:sp>
          <p:nvSpPr>
            <p:cNvPr id="22" name="Freeform 22"/>
            <p:cNvSpPr/>
            <p:nvPr/>
          </p:nvSpPr>
          <p:spPr>
            <a:xfrm>
              <a:off x="0" y="0"/>
              <a:ext cx="1123507" cy="197492"/>
            </a:xfrm>
            <a:custGeom>
              <a:avLst/>
              <a:gdLst/>
              <a:ahLst/>
              <a:cxnLst/>
              <a:rect l="l" t="t" r="r" b="b"/>
              <a:pathLst>
                <a:path w="1123507" h="197492">
                  <a:moveTo>
                    <a:pt x="0" y="0"/>
                  </a:moveTo>
                  <a:lnTo>
                    <a:pt x="1123507" y="0"/>
                  </a:lnTo>
                  <a:lnTo>
                    <a:pt x="1123507" y="197492"/>
                  </a:lnTo>
                  <a:lnTo>
                    <a:pt x="0" y="197492"/>
                  </a:lnTo>
                  <a:close/>
                </a:path>
              </a:pathLst>
            </a:custGeom>
            <a:solidFill>
              <a:srgbClr val="EABD54"/>
            </a:solidFill>
          </p:spPr>
          <p:txBody>
            <a:bodyPr/>
            <a:lstStyle/>
            <a:p>
              <a:endParaRPr lang="en-US"/>
            </a:p>
          </p:txBody>
        </p:sp>
        <p:sp>
          <p:nvSpPr>
            <p:cNvPr id="23" name="TextBox 23"/>
            <p:cNvSpPr txBox="1"/>
            <p:nvPr/>
          </p:nvSpPr>
          <p:spPr>
            <a:xfrm>
              <a:off x="0" y="-38100"/>
              <a:ext cx="1123507" cy="235592"/>
            </a:xfrm>
            <a:prstGeom prst="rect">
              <a:avLst/>
            </a:prstGeom>
          </p:spPr>
          <p:txBody>
            <a:bodyPr lIns="50800" tIns="50800" rIns="50800" bIns="50800" rtlCol="0" anchor="ctr"/>
            <a:lstStyle/>
            <a:p>
              <a:pPr algn="ctr">
                <a:lnSpc>
                  <a:spcPts val="2932"/>
                </a:lnSpc>
              </a:pPr>
              <a:endParaRPr/>
            </a:p>
          </p:txBody>
        </p:sp>
      </p:grpSp>
      <p:grpSp>
        <p:nvGrpSpPr>
          <p:cNvPr id="24" name="Group 24"/>
          <p:cNvGrpSpPr/>
          <p:nvPr/>
        </p:nvGrpSpPr>
        <p:grpSpPr>
          <a:xfrm>
            <a:off x="6095685" y="7063259"/>
            <a:ext cx="5222846" cy="918081"/>
            <a:chOff x="0" y="0"/>
            <a:chExt cx="1123507" cy="197492"/>
          </a:xfrm>
        </p:grpSpPr>
        <p:sp>
          <p:nvSpPr>
            <p:cNvPr id="25" name="Freeform 25"/>
            <p:cNvSpPr/>
            <p:nvPr/>
          </p:nvSpPr>
          <p:spPr>
            <a:xfrm>
              <a:off x="0" y="0"/>
              <a:ext cx="1123507" cy="197492"/>
            </a:xfrm>
            <a:custGeom>
              <a:avLst/>
              <a:gdLst/>
              <a:ahLst/>
              <a:cxnLst/>
              <a:rect l="l" t="t" r="r" b="b"/>
              <a:pathLst>
                <a:path w="1123507" h="197492">
                  <a:moveTo>
                    <a:pt x="0" y="0"/>
                  </a:moveTo>
                  <a:lnTo>
                    <a:pt x="1123507" y="0"/>
                  </a:lnTo>
                  <a:lnTo>
                    <a:pt x="1123507" y="197492"/>
                  </a:lnTo>
                  <a:lnTo>
                    <a:pt x="0" y="197492"/>
                  </a:lnTo>
                  <a:close/>
                </a:path>
              </a:pathLst>
            </a:custGeom>
            <a:solidFill>
              <a:srgbClr val="EABD54"/>
            </a:solidFill>
          </p:spPr>
          <p:txBody>
            <a:bodyPr/>
            <a:lstStyle/>
            <a:p>
              <a:endParaRPr lang="en-US"/>
            </a:p>
          </p:txBody>
        </p:sp>
        <p:sp>
          <p:nvSpPr>
            <p:cNvPr id="26" name="TextBox 26"/>
            <p:cNvSpPr txBox="1"/>
            <p:nvPr/>
          </p:nvSpPr>
          <p:spPr>
            <a:xfrm>
              <a:off x="0" y="-38100"/>
              <a:ext cx="1123507" cy="235592"/>
            </a:xfrm>
            <a:prstGeom prst="rect">
              <a:avLst/>
            </a:prstGeom>
          </p:spPr>
          <p:txBody>
            <a:bodyPr lIns="50800" tIns="50800" rIns="50800" bIns="50800" rtlCol="0" anchor="ctr"/>
            <a:lstStyle/>
            <a:p>
              <a:pPr algn="ctr">
                <a:lnSpc>
                  <a:spcPts val="2932"/>
                </a:lnSpc>
              </a:pPr>
              <a:endParaRPr/>
            </a:p>
          </p:txBody>
        </p:sp>
      </p:grpSp>
      <p:grpSp>
        <p:nvGrpSpPr>
          <p:cNvPr id="27" name="Group 27"/>
          <p:cNvGrpSpPr/>
          <p:nvPr/>
        </p:nvGrpSpPr>
        <p:grpSpPr>
          <a:xfrm>
            <a:off x="11380349" y="7063259"/>
            <a:ext cx="5126289" cy="918081"/>
            <a:chOff x="0" y="0"/>
            <a:chExt cx="1102736" cy="197492"/>
          </a:xfrm>
        </p:grpSpPr>
        <p:sp>
          <p:nvSpPr>
            <p:cNvPr id="28" name="Freeform 28"/>
            <p:cNvSpPr/>
            <p:nvPr/>
          </p:nvSpPr>
          <p:spPr>
            <a:xfrm>
              <a:off x="0" y="0"/>
              <a:ext cx="1102736" cy="197492"/>
            </a:xfrm>
            <a:custGeom>
              <a:avLst/>
              <a:gdLst/>
              <a:ahLst/>
              <a:cxnLst/>
              <a:rect l="l" t="t" r="r" b="b"/>
              <a:pathLst>
                <a:path w="1102736" h="197492">
                  <a:moveTo>
                    <a:pt x="0" y="0"/>
                  </a:moveTo>
                  <a:lnTo>
                    <a:pt x="1102736" y="0"/>
                  </a:lnTo>
                  <a:lnTo>
                    <a:pt x="1102736" y="197492"/>
                  </a:lnTo>
                  <a:lnTo>
                    <a:pt x="0" y="197492"/>
                  </a:lnTo>
                  <a:close/>
                </a:path>
              </a:pathLst>
            </a:custGeom>
            <a:solidFill>
              <a:srgbClr val="EABD54"/>
            </a:solidFill>
          </p:spPr>
          <p:txBody>
            <a:bodyPr/>
            <a:lstStyle/>
            <a:p>
              <a:endParaRPr lang="en-US"/>
            </a:p>
          </p:txBody>
        </p:sp>
        <p:sp>
          <p:nvSpPr>
            <p:cNvPr id="29" name="TextBox 29"/>
            <p:cNvSpPr txBox="1"/>
            <p:nvPr/>
          </p:nvSpPr>
          <p:spPr>
            <a:xfrm>
              <a:off x="0" y="-38100"/>
              <a:ext cx="1102736" cy="235592"/>
            </a:xfrm>
            <a:prstGeom prst="rect">
              <a:avLst/>
            </a:prstGeom>
          </p:spPr>
          <p:txBody>
            <a:bodyPr lIns="50800" tIns="50800" rIns="50800" bIns="50800" rtlCol="0" anchor="ctr"/>
            <a:lstStyle/>
            <a:p>
              <a:pPr algn="ctr">
                <a:lnSpc>
                  <a:spcPts val="2932"/>
                </a:lnSpc>
              </a:pPr>
              <a:endParaRPr/>
            </a:p>
          </p:txBody>
        </p:sp>
      </p:grpSp>
      <p:sp>
        <p:nvSpPr>
          <p:cNvPr id="30" name="TextBox 30"/>
          <p:cNvSpPr txBox="1"/>
          <p:nvPr/>
        </p:nvSpPr>
        <p:spPr>
          <a:xfrm>
            <a:off x="2983747" y="2565356"/>
            <a:ext cx="11288868" cy="382904"/>
          </a:xfrm>
          <a:prstGeom prst="rect">
            <a:avLst/>
          </a:prstGeom>
        </p:spPr>
        <p:txBody>
          <a:bodyPr lIns="0" tIns="0" rIns="0" bIns="0" rtlCol="0" anchor="t">
            <a:spAutoFit/>
          </a:bodyPr>
          <a:lstStyle/>
          <a:p>
            <a:pPr algn="r">
              <a:lnSpc>
                <a:spcPts val="2915"/>
              </a:lnSpc>
            </a:pPr>
            <a:r>
              <a:rPr lang="en-US" sz="2944" spc="-44">
                <a:solidFill>
                  <a:srgbClr val="FEFFFF"/>
                </a:solidFill>
                <a:latin typeface="Baloo"/>
                <a:ea typeface="Baloo"/>
                <a:cs typeface="Baloo"/>
                <a:sym typeface="Baloo"/>
              </a:rPr>
              <a:t>AI transforms leadership development and succession planning.</a:t>
            </a:r>
          </a:p>
        </p:txBody>
      </p:sp>
      <p:sp>
        <p:nvSpPr>
          <p:cNvPr id="31" name="TextBox 31"/>
          <p:cNvSpPr txBox="1"/>
          <p:nvPr/>
        </p:nvSpPr>
        <p:spPr>
          <a:xfrm>
            <a:off x="1149876" y="3795605"/>
            <a:ext cx="15017907" cy="382904"/>
          </a:xfrm>
          <a:prstGeom prst="rect">
            <a:avLst/>
          </a:prstGeom>
        </p:spPr>
        <p:txBody>
          <a:bodyPr lIns="0" tIns="0" rIns="0" bIns="0" rtlCol="0" anchor="t">
            <a:spAutoFit/>
          </a:bodyPr>
          <a:lstStyle/>
          <a:p>
            <a:pPr algn="just">
              <a:lnSpc>
                <a:spcPts val="2915"/>
              </a:lnSpc>
            </a:pPr>
            <a:r>
              <a:rPr lang="en-US" sz="2944" spc="-44">
                <a:solidFill>
                  <a:srgbClr val="FEFFFF"/>
                </a:solidFill>
                <a:latin typeface="Baloo"/>
                <a:ea typeface="Baloo"/>
                <a:cs typeface="Baloo"/>
                <a:sym typeface="Baloo"/>
              </a:rPr>
              <a:t>Traditional annual succession planning is insufficient; real-time initiatives are necessary.</a:t>
            </a:r>
          </a:p>
        </p:txBody>
      </p:sp>
      <p:sp>
        <p:nvSpPr>
          <p:cNvPr id="32" name="TextBox 32"/>
          <p:cNvSpPr txBox="1"/>
          <p:nvPr/>
        </p:nvSpPr>
        <p:spPr>
          <a:xfrm>
            <a:off x="1149876" y="5025853"/>
            <a:ext cx="15017907" cy="382904"/>
          </a:xfrm>
          <a:prstGeom prst="rect">
            <a:avLst/>
          </a:prstGeom>
        </p:spPr>
        <p:txBody>
          <a:bodyPr lIns="0" tIns="0" rIns="0" bIns="0" rtlCol="0" anchor="t">
            <a:spAutoFit/>
          </a:bodyPr>
          <a:lstStyle/>
          <a:p>
            <a:pPr algn="ctr">
              <a:lnSpc>
                <a:spcPts val="2915"/>
              </a:lnSpc>
            </a:pPr>
            <a:r>
              <a:rPr lang="en-US" sz="2944" spc="-44">
                <a:solidFill>
                  <a:srgbClr val="FEFFFF"/>
                </a:solidFill>
                <a:latin typeface="Baloo"/>
                <a:ea typeface="Baloo"/>
                <a:cs typeface="Baloo"/>
                <a:sym typeface="Baloo"/>
              </a:rPr>
              <a:t>AI identifies potential leaders through data analysis and predictive modeling.</a:t>
            </a:r>
          </a:p>
        </p:txBody>
      </p:sp>
      <p:sp>
        <p:nvSpPr>
          <p:cNvPr id="33" name="TextBox 33"/>
          <p:cNvSpPr txBox="1"/>
          <p:nvPr/>
        </p:nvSpPr>
        <p:spPr>
          <a:xfrm>
            <a:off x="1149876" y="6256102"/>
            <a:ext cx="15017907" cy="382904"/>
          </a:xfrm>
          <a:prstGeom prst="rect">
            <a:avLst/>
          </a:prstGeom>
        </p:spPr>
        <p:txBody>
          <a:bodyPr lIns="0" tIns="0" rIns="0" bIns="0" rtlCol="0" anchor="t">
            <a:spAutoFit/>
          </a:bodyPr>
          <a:lstStyle/>
          <a:p>
            <a:pPr algn="ctr">
              <a:lnSpc>
                <a:spcPts val="2915"/>
              </a:lnSpc>
            </a:pPr>
            <a:r>
              <a:rPr lang="en-US" sz="2944" spc="-44">
                <a:solidFill>
                  <a:srgbClr val="FEFFFF"/>
                </a:solidFill>
                <a:latin typeface="Baloo"/>
                <a:ea typeface="Baloo"/>
                <a:cs typeface="Baloo"/>
                <a:sym typeface="Baloo"/>
              </a:rPr>
              <a:t>Uses of AI in succession planning:</a:t>
            </a:r>
          </a:p>
        </p:txBody>
      </p:sp>
      <p:sp>
        <p:nvSpPr>
          <p:cNvPr id="34" name="TextBox 34"/>
          <p:cNvSpPr txBox="1"/>
          <p:nvPr/>
        </p:nvSpPr>
        <p:spPr>
          <a:xfrm>
            <a:off x="6502456" y="7190380"/>
            <a:ext cx="4409303" cy="744424"/>
          </a:xfrm>
          <a:prstGeom prst="rect">
            <a:avLst/>
          </a:prstGeom>
        </p:spPr>
        <p:txBody>
          <a:bodyPr lIns="0" tIns="0" rIns="0" bIns="0" rtlCol="0" anchor="t">
            <a:spAutoFit/>
          </a:bodyPr>
          <a:lstStyle/>
          <a:p>
            <a:pPr algn="ctr">
              <a:lnSpc>
                <a:spcPts val="2915"/>
              </a:lnSpc>
            </a:pPr>
            <a:r>
              <a:rPr lang="en-US" sz="2944" spc="-44">
                <a:solidFill>
                  <a:srgbClr val="231F20"/>
                </a:solidFill>
                <a:latin typeface="Baloo"/>
                <a:ea typeface="Baloo"/>
                <a:cs typeface="Baloo"/>
                <a:sym typeface="Baloo"/>
              </a:rPr>
              <a:t>Predictive modeling for</a:t>
            </a:r>
          </a:p>
          <a:p>
            <a:pPr algn="ctr">
              <a:lnSpc>
                <a:spcPts val="2915"/>
              </a:lnSpc>
            </a:pPr>
            <a:r>
              <a:rPr lang="en-US" sz="2944" spc="-44">
                <a:solidFill>
                  <a:srgbClr val="231F20"/>
                </a:solidFill>
                <a:latin typeface="Baloo"/>
                <a:ea typeface="Baloo"/>
                <a:cs typeface="Baloo"/>
                <a:sym typeface="Baloo"/>
              </a:rPr>
              <a:t> leadership development</a:t>
            </a:r>
          </a:p>
        </p:txBody>
      </p:sp>
      <p:sp>
        <p:nvSpPr>
          <p:cNvPr id="35" name="TextBox 35"/>
          <p:cNvSpPr txBox="1"/>
          <p:nvPr/>
        </p:nvSpPr>
        <p:spPr>
          <a:xfrm>
            <a:off x="11632707" y="7190380"/>
            <a:ext cx="4409303" cy="744424"/>
          </a:xfrm>
          <a:prstGeom prst="rect">
            <a:avLst/>
          </a:prstGeom>
        </p:spPr>
        <p:txBody>
          <a:bodyPr lIns="0" tIns="0" rIns="0" bIns="0" rtlCol="0" anchor="t">
            <a:spAutoFit/>
          </a:bodyPr>
          <a:lstStyle/>
          <a:p>
            <a:pPr algn="ctr">
              <a:lnSpc>
                <a:spcPts val="2915"/>
              </a:lnSpc>
            </a:pPr>
            <a:r>
              <a:rPr lang="en-US" sz="2944" spc="-44">
                <a:solidFill>
                  <a:srgbClr val="231F20"/>
                </a:solidFill>
                <a:latin typeface="Baloo"/>
                <a:ea typeface="Baloo"/>
                <a:cs typeface="Baloo"/>
                <a:sym typeface="Baloo"/>
              </a:rPr>
              <a:t>AI-driven career</a:t>
            </a:r>
          </a:p>
          <a:p>
            <a:pPr algn="ctr">
              <a:lnSpc>
                <a:spcPts val="2915"/>
              </a:lnSpc>
            </a:pPr>
            <a:r>
              <a:rPr lang="en-US" sz="2944" spc="-44">
                <a:solidFill>
                  <a:srgbClr val="231F20"/>
                </a:solidFill>
                <a:latin typeface="Baloo"/>
                <a:ea typeface="Baloo"/>
                <a:cs typeface="Baloo"/>
                <a:sym typeface="Baloo"/>
              </a:rPr>
              <a:t> pathing</a:t>
            </a:r>
          </a:p>
        </p:txBody>
      </p:sp>
      <p:sp>
        <p:nvSpPr>
          <p:cNvPr id="36" name="TextBox 36"/>
          <p:cNvSpPr txBox="1"/>
          <p:nvPr/>
        </p:nvSpPr>
        <p:spPr>
          <a:xfrm>
            <a:off x="1149876" y="7190380"/>
            <a:ext cx="4409303" cy="744424"/>
          </a:xfrm>
          <a:prstGeom prst="rect">
            <a:avLst/>
          </a:prstGeom>
        </p:spPr>
        <p:txBody>
          <a:bodyPr lIns="0" tIns="0" rIns="0" bIns="0" rtlCol="0" anchor="t">
            <a:spAutoFit/>
          </a:bodyPr>
          <a:lstStyle/>
          <a:p>
            <a:pPr algn="ctr">
              <a:lnSpc>
                <a:spcPts val="2915"/>
              </a:lnSpc>
            </a:pPr>
            <a:r>
              <a:rPr lang="en-US" sz="2944" spc="-44">
                <a:solidFill>
                  <a:srgbClr val="231F20"/>
                </a:solidFill>
                <a:latin typeface="Baloo"/>
                <a:ea typeface="Baloo"/>
                <a:cs typeface="Baloo"/>
                <a:sym typeface="Baloo"/>
              </a:rPr>
              <a:t>Identifying potential leaders</a:t>
            </a:r>
          </a:p>
        </p:txBody>
      </p:sp>
      <p:grpSp>
        <p:nvGrpSpPr>
          <p:cNvPr id="37" name="Group 37"/>
          <p:cNvGrpSpPr/>
          <p:nvPr/>
        </p:nvGrpSpPr>
        <p:grpSpPr>
          <a:xfrm rot="-10800000">
            <a:off x="8224019" y="3305090"/>
            <a:ext cx="350856" cy="306999"/>
            <a:chOff x="0" y="0"/>
            <a:chExt cx="812800" cy="711200"/>
          </a:xfrm>
        </p:grpSpPr>
        <p:sp>
          <p:nvSpPr>
            <p:cNvPr id="38" name="Freeform 3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5E0774"/>
            </a:solidFill>
          </p:spPr>
          <p:txBody>
            <a:bodyPr/>
            <a:lstStyle/>
            <a:p>
              <a:endParaRPr lang="en-US"/>
            </a:p>
          </p:txBody>
        </p:sp>
        <p:sp>
          <p:nvSpPr>
            <p:cNvPr id="39" name="TextBox 39"/>
            <p:cNvSpPr txBox="1"/>
            <p:nvPr/>
          </p:nvSpPr>
          <p:spPr>
            <a:xfrm>
              <a:off x="127000" y="292100"/>
              <a:ext cx="558800" cy="368300"/>
            </a:xfrm>
            <a:prstGeom prst="rect">
              <a:avLst/>
            </a:prstGeom>
          </p:spPr>
          <p:txBody>
            <a:bodyPr lIns="50800" tIns="50800" rIns="50800" bIns="50800" rtlCol="0" anchor="ctr"/>
            <a:lstStyle/>
            <a:p>
              <a:pPr algn="ctr">
                <a:lnSpc>
                  <a:spcPts val="2932"/>
                </a:lnSpc>
              </a:pPr>
              <a:endParaRPr/>
            </a:p>
          </p:txBody>
        </p:sp>
      </p:grpSp>
      <p:grpSp>
        <p:nvGrpSpPr>
          <p:cNvPr id="40" name="Group 40"/>
          <p:cNvGrpSpPr/>
          <p:nvPr/>
        </p:nvGrpSpPr>
        <p:grpSpPr>
          <a:xfrm rot="-10800000">
            <a:off x="8224019" y="4521409"/>
            <a:ext cx="350856" cy="306999"/>
            <a:chOff x="0" y="0"/>
            <a:chExt cx="812800" cy="711200"/>
          </a:xfrm>
        </p:grpSpPr>
        <p:sp>
          <p:nvSpPr>
            <p:cNvPr id="41" name="Freeform 4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E7AA04"/>
            </a:solidFill>
          </p:spPr>
          <p:txBody>
            <a:bodyPr/>
            <a:lstStyle/>
            <a:p>
              <a:endParaRPr lang="en-US"/>
            </a:p>
          </p:txBody>
        </p:sp>
        <p:sp>
          <p:nvSpPr>
            <p:cNvPr id="42" name="TextBox 42"/>
            <p:cNvSpPr txBox="1"/>
            <p:nvPr/>
          </p:nvSpPr>
          <p:spPr>
            <a:xfrm>
              <a:off x="127000" y="292100"/>
              <a:ext cx="558800" cy="368300"/>
            </a:xfrm>
            <a:prstGeom prst="rect">
              <a:avLst/>
            </a:prstGeom>
          </p:spPr>
          <p:txBody>
            <a:bodyPr lIns="50800" tIns="50800" rIns="50800" bIns="50800" rtlCol="0" anchor="ctr"/>
            <a:lstStyle/>
            <a:p>
              <a:pPr algn="ctr">
                <a:lnSpc>
                  <a:spcPts val="2932"/>
                </a:lnSpc>
              </a:pPr>
              <a:endParaRPr/>
            </a:p>
          </p:txBody>
        </p:sp>
      </p:grpSp>
      <p:grpSp>
        <p:nvGrpSpPr>
          <p:cNvPr id="43" name="Group 43"/>
          <p:cNvGrpSpPr/>
          <p:nvPr/>
        </p:nvGrpSpPr>
        <p:grpSpPr>
          <a:xfrm rot="-10800000">
            <a:off x="8224019" y="5761183"/>
            <a:ext cx="350856" cy="306999"/>
            <a:chOff x="0" y="0"/>
            <a:chExt cx="812800" cy="711200"/>
          </a:xfrm>
        </p:grpSpPr>
        <p:sp>
          <p:nvSpPr>
            <p:cNvPr id="44" name="Freeform 4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051D40"/>
            </a:solidFill>
          </p:spPr>
          <p:txBody>
            <a:bodyPr/>
            <a:lstStyle/>
            <a:p>
              <a:endParaRPr lang="en-US"/>
            </a:p>
          </p:txBody>
        </p:sp>
        <p:sp>
          <p:nvSpPr>
            <p:cNvPr id="45" name="TextBox 45"/>
            <p:cNvSpPr txBox="1"/>
            <p:nvPr/>
          </p:nvSpPr>
          <p:spPr>
            <a:xfrm>
              <a:off x="127000" y="292100"/>
              <a:ext cx="558800" cy="368300"/>
            </a:xfrm>
            <a:prstGeom prst="rect">
              <a:avLst/>
            </a:prstGeom>
          </p:spPr>
          <p:txBody>
            <a:bodyPr lIns="50800" tIns="50800" rIns="50800" bIns="50800" rtlCol="0" anchor="ctr"/>
            <a:lstStyle/>
            <a:p>
              <a:pPr algn="ctr">
                <a:lnSpc>
                  <a:spcPts val="2932"/>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574739"/>
            <a:chOff x="0" y="0"/>
            <a:chExt cx="4816593" cy="2785116"/>
          </a:xfrm>
        </p:grpSpPr>
        <p:sp>
          <p:nvSpPr>
            <p:cNvPr id="3" name="Freeform 3"/>
            <p:cNvSpPr/>
            <p:nvPr/>
          </p:nvSpPr>
          <p:spPr>
            <a:xfrm>
              <a:off x="0" y="0"/>
              <a:ext cx="4816592" cy="2785116"/>
            </a:xfrm>
            <a:custGeom>
              <a:avLst/>
              <a:gdLst/>
              <a:ahLst/>
              <a:cxnLst/>
              <a:rect l="l" t="t" r="r" b="b"/>
              <a:pathLst>
                <a:path w="4816592" h="2785116">
                  <a:moveTo>
                    <a:pt x="0" y="0"/>
                  </a:moveTo>
                  <a:lnTo>
                    <a:pt x="4816592" y="0"/>
                  </a:lnTo>
                  <a:lnTo>
                    <a:pt x="4816592" y="2785116"/>
                  </a:lnTo>
                  <a:lnTo>
                    <a:pt x="0" y="2785116"/>
                  </a:lnTo>
                  <a:close/>
                </a:path>
              </a:pathLst>
            </a:custGeom>
            <a:solidFill>
              <a:srgbClr val="E7AA04"/>
            </a:solidFill>
          </p:spPr>
          <p:txBody>
            <a:bodyPr/>
            <a:lstStyle/>
            <a:p>
              <a:endParaRPr lang="en-US"/>
            </a:p>
          </p:txBody>
        </p:sp>
        <p:sp>
          <p:nvSpPr>
            <p:cNvPr id="4" name="TextBox 4"/>
            <p:cNvSpPr txBox="1"/>
            <p:nvPr/>
          </p:nvSpPr>
          <p:spPr>
            <a:xfrm>
              <a:off x="0" y="-38100"/>
              <a:ext cx="4816593" cy="2823216"/>
            </a:xfrm>
            <a:prstGeom prst="rect">
              <a:avLst/>
            </a:prstGeom>
          </p:spPr>
          <p:txBody>
            <a:bodyPr lIns="50800" tIns="50800" rIns="50800" bIns="50800" rtlCol="0" anchor="ctr"/>
            <a:lstStyle/>
            <a:p>
              <a:pPr algn="ctr">
                <a:lnSpc>
                  <a:spcPts val="2932"/>
                </a:lnSpc>
              </a:pPr>
              <a:endParaRPr/>
            </a:p>
          </p:txBody>
        </p:sp>
      </p:grpSp>
      <p:sp>
        <p:nvSpPr>
          <p:cNvPr id="5" name="TextBox 5"/>
          <p:cNvSpPr txBox="1"/>
          <p:nvPr/>
        </p:nvSpPr>
        <p:spPr>
          <a:xfrm>
            <a:off x="1028700" y="3605493"/>
            <a:ext cx="15976122" cy="3190314"/>
          </a:xfrm>
          <a:prstGeom prst="rect">
            <a:avLst/>
          </a:prstGeom>
        </p:spPr>
        <p:txBody>
          <a:bodyPr lIns="0" tIns="0" rIns="0" bIns="0" rtlCol="0" anchor="t">
            <a:spAutoFit/>
          </a:bodyPr>
          <a:lstStyle/>
          <a:p>
            <a:pPr algn="ctr">
              <a:lnSpc>
                <a:spcPts val="8258"/>
              </a:lnSpc>
            </a:pPr>
            <a:r>
              <a:rPr lang="en-US" sz="7941" spc="182" dirty="0">
                <a:solidFill>
                  <a:srgbClr val="FDFBFB"/>
                </a:solidFill>
                <a:latin typeface="Montserrat Ultra-Bold"/>
                <a:ea typeface="Montserrat Ultra-Bold"/>
                <a:cs typeface="Montserrat Ultra-Bold"/>
                <a:sym typeface="Montserrat Ultra-Bold"/>
              </a:rPr>
              <a:t>COMPREHENSIVE AI TOOLS </a:t>
            </a:r>
          </a:p>
          <a:p>
            <a:pPr algn="ctr">
              <a:lnSpc>
                <a:spcPts val="8258"/>
              </a:lnSpc>
            </a:pPr>
            <a:r>
              <a:rPr lang="en-US" sz="7941" spc="182" dirty="0">
                <a:solidFill>
                  <a:srgbClr val="FDFBFB"/>
                </a:solidFill>
                <a:latin typeface="Montserrat Ultra-Bold"/>
                <a:ea typeface="Montserrat Ultra-Bold"/>
                <a:cs typeface="Montserrat Ultra-Bold"/>
                <a:sym typeface="Montserrat Ultra-Bold"/>
              </a:rPr>
              <a:t>TO TALENT MANAGEMENT </a:t>
            </a:r>
          </a:p>
          <a:p>
            <a:pPr algn="ctr">
              <a:lnSpc>
                <a:spcPts val="8258"/>
              </a:lnSpc>
            </a:pPr>
            <a:r>
              <a:rPr lang="en-US" sz="7941" spc="182" dirty="0">
                <a:solidFill>
                  <a:srgbClr val="FDFBFB"/>
                </a:solidFill>
                <a:latin typeface="Montserrat Ultra-Bold"/>
                <a:ea typeface="Montserrat Ultra-Bold"/>
                <a:cs typeface="Montserrat Ultra-Bold"/>
                <a:sym typeface="Montserrat Ultra-Bold"/>
              </a:rPr>
              <a:t>CHALLENGES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aphicFrame>
        <p:nvGraphicFramePr>
          <p:cNvPr id="3" name="Table 3"/>
          <p:cNvGraphicFramePr>
            <a:graphicFrameLocks noGrp="1"/>
          </p:cNvGraphicFramePr>
          <p:nvPr>
            <p:extLst>
              <p:ext uri="{D42A27DB-BD31-4B8C-83A1-F6EECF244321}">
                <p14:modId xmlns:p14="http://schemas.microsoft.com/office/powerpoint/2010/main" val="1880188992"/>
              </p:ext>
            </p:extLst>
          </p:nvPr>
        </p:nvGraphicFramePr>
        <p:xfrm>
          <a:off x="1447801" y="83976"/>
          <a:ext cx="15316200" cy="10203024"/>
        </p:xfrm>
        <a:graphic>
          <a:graphicData uri="http://schemas.openxmlformats.org/drawingml/2006/table">
            <a:tbl>
              <a:tblPr/>
              <a:tblGrid>
                <a:gridCol w="3074875">
                  <a:extLst>
                    <a:ext uri="{9D8B030D-6E8A-4147-A177-3AD203B41FA5}">
                      <a16:colId xmlns:a16="http://schemas.microsoft.com/office/drawing/2014/main" val="20000"/>
                    </a:ext>
                  </a:extLst>
                </a:gridCol>
                <a:gridCol w="6775250">
                  <a:extLst>
                    <a:ext uri="{9D8B030D-6E8A-4147-A177-3AD203B41FA5}">
                      <a16:colId xmlns:a16="http://schemas.microsoft.com/office/drawing/2014/main" val="20001"/>
                    </a:ext>
                  </a:extLst>
                </a:gridCol>
                <a:gridCol w="5466075">
                  <a:extLst>
                    <a:ext uri="{9D8B030D-6E8A-4147-A177-3AD203B41FA5}">
                      <a16:colId xmlns:a16="http://schemas.microsoft.com/office/drawing/2014/main" val="20002"/>
                    </a:ext>
                  </a:extLst>
                </a:gridCol>
              </a:tblGrid>
              <a:tr h="667069">
                <a:tc>
                  <a:txBody>
                    <a:bodyPr/>
                    <a:lstStyle/>
                    <a:p>
                      <a:pPr algn="ctr">
                        <a:lnSpc>
                          <a:spcPts val="1273"/>
                        </a:lnSpc>
                        <a:defRPr/>
                      </a:pPr>
                      <a:r>
                        <a:rPr lang="en-US" sz="1900">
                          <a:solidFill>
                            <a:srgbClr val="E7AA04"/>
                          </a:solidFill>
                          <a:latin typeface="Baloo"/>
                          <a:ea typeface="Baloo"/>
                          <a:cs typeface="Baloo"/>
                          <a:sym typeface="Baloo"/>
                        </a:rPr>
                        <a:t>TOP CHALLENGES</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E0774"/>
                    </a:solidFill>
                  </a:tcPr>
                </a:tc>
                <a:tc>
                  <a:txBody>
                    <a:bodyPr/>
                    <a:lstStyle/>
                    <a:p>
                      <a:pPr algn="ctr">
                        <a:lnSpc>
                          <a:spcPts val="1273"/>
                        </a:lnSpc>
                        <a:defRPr/>
                      </a:pPr>
                      <a:r>
                        <a:rPr lang="en-US" sz="1900">
                          <a:solidFill>
                            <a:srgbClr val="E7AA04"/>
                          </a:solidFill>
                          <a:latin typeface="Baloo"/>
                          <a:ea typeface="Baloo"/>
                          <a:cs typeface="Baloo"/>
                          <a:sym typeface="Baloo"/>
                        </a:rPr>
                        <a:t>STATISTICS</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E0774"/>
                    </a:solidFill>
                  </a:tcPr>
                </a:tc>
                <a:tc>
                  <a:txBody>
                    <a:bodyPr/>
                    <a:lstStyle/>
                    <a:p>
                      <a:pPr algn="ctr">
                        <a:lnSpc>
                          <a:spcPts val="1273"/>
                        </a:lnSpc>
                        <a:defRPr/>
                      </a:pPr>
                      <a:r>
                        <a:rPr lang="en-US" sz="1900">
                          <a:solidFill>
                            <a:srgbClr val="E7AA04"/>
                          </a:solidFill>
                          <a:latin typeface="Baloo"/>
                          <a:ea typeface="Baloo"/>
                          <a:cs typeface="Baloo"/>
                          <a:sym typeface="Baloo"/>
                        </a:rPr>
                        <a:t>AI SOLUTION</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E0774"/>
                    </a:solidFill>
                  </a:tcPr>
                </a:tc>
                <a:extLst>
                  <a:ext uri="{0D108BD9-81ED-4DB2-BD59-A6C34878D82A}">
                    <a16:rowId xmlns:a16="http://schemas.microsoft.com/office/drawing/2014/main" val="10000"/>
                  </a:ext>
                </a:extLst>
              </a:tr>
              <a:tr h="953390">
                <a:tc>
                  <a:txBody>
                    <a:bodyPr/>
                    <a:lstStyle/>
                    <a:p>
                      <a:pPr algn="just">
                        <a:lnSpc>
                          <a:spcPts val="2520"/>
                        </a:lnSpc>
                        <a:defRPr/>
                      </a:pPr>
                      <a:r>
                        <a:rPr lang="en-US" sz="1800">
                          <a:solidFill>
                            <a:srgbClr val="000000"/>
                          </a:solidFill>
                          <a:latin typeface="Baloo"/>
                          <a:ea typeface="Baloo"/>
                          <a:cs typeface="Baloo"/>
                          <a:sym typeface="Baloo"/>
                        </a:rPr>
                        <a:t>1. Talent attraction and </a:t>
                      </a:r>
                      <a:endParaRPr lang="en-US" sz="1100"/>
                    </a:p>
                    <a:p>
                      <a:pPr algn="just">
                        <a:lnSpc>
                          <a:spcPts val="2520"/>
                        </a:lnSpc>
                      </a:pPr>
                      <a:r>
                        <a:rPr lang="en-US" sz="1800">
                          <a:solidFill>
                            <a:srgbClr val="000000"/>
                          </a:solidFill>
                          <a:latin typeface="Baloo"/>
                          <a:ea typeface="Baloo"/>
                          <a:cs typeface="Baloo"/>
                          <a:sym typeface="Baloo"/>
                        </a:rPr>
                        <a:t>retention</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36% of HR leaders reported improving employee </a:t>
                      </a:r>
                      <a:endParaRPr lang="en-US" sz="1100"/>
                    </a:p>
                    <a:p>
                      <a:pPr algn="just">
                        <a:lnSpc>
                          <a:spcPts val="2520"/>
                        </a:lnSpc>
                      </a:pPr>
                      <a:r>
                        <a:rPr lang="en-US" sz="1800">
                          <a:solidFill>
                            <a:srgbClr val="000000"/>
                          </a:solidFill>
                          <a:latin typeface="Baloo"/>
                          <a:ea typeface="Baloo"/>
                          <a:cs typeface="Baloo"/>
                          <a:sym typeface="Baloo"/>
                        </a:rPr>
                        <a:t>experience as top priority (Gartner,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spc="-66">
                          <a:solidFill>
                            <a:srgbClr val="000000"/>
                          </a:solidFill>
                          <a:latin typeface="Baloo"/>
                          <a:ea typeface="Baloo"/>
                          <a:cs typeface="Baloo"/>
                          <a:sym typeface="Baloo"/>
                        </a:rPr>
                        <a:t>AI powered recruitment tools (e.g., Pymetrics) for </a:t>
                      </a:r>
                      <a:endParaRPr lang="en-US" sz="1100"/>
                    </a:p>
                    <a:p>
                      <a:pPr algn="just">
                        <a:lnSpc>
                          <a:spcPts val="2520"/>
                        </a:lnSpc>
                      </a:pPr>
                      <a:r>
                        <a:rPr lang="en-US" sz="1800" spc="-66">
                          <a:solidFill>
                            <a:srgbClr val="000000"/>
                          </a:solidFill>
                          <a:latin typeface="Baloo"/>
                          <a:ea typeface="Baloo"/>
                          <a:cs typeface="Baloo"/>
                          <a:sym typeface="Baloo"/>
                        </a:rPr>
                        <a:t>unbiased screening and better candidate matching</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3390">
                <a:tc>
                  <a:txBody>
                    <a:bodyPr/>
                    <a:lstStyle/>
                    <a:p>
                      <a:pPr algn="just">
                        <a:lnSpc>
                          <a:spcPts val="2520"/>
                        </a:lnSpc>
                        <a:defRPr/>
                      </a:pPr>
                      <a:r>
                        <a:rPr lang="en-US" sz="1800">
                          <a:solidFill>
                            <a:srgbClr val="000000"/>
                          </a:solidFill>
                          <a:latin typeface="Baloo"/>
                          <a:ea typeface="Baloo"/>
                          <a:cs typeface="Baloo"/>
                          <a:sym typeface="Baloo"/>
                        </a:rPr>
                        <a:t>2. Skills gap and </a:t>
                      </a:r>
                      <a:endParaRPr lang="en-US" sz="1100"/>
                    </a:p>
                    <a:p>
                      <a:pPr algn="just">
                        <a:lnSpc>
                          <a:spcPts val="2520"/>
                        </a:lnSpc>
                      </a:pPr>
                      <a:r>
                        <a:rPr lang="en-US" sz="1800">
                          <a:solidFill>
                            <a:srgbClr val="000000"/>
                          </a:solidFill>
                          <a:latin typeface="Baloo"/>
                          <a:ea typeface="Baloo"/>
                          <a:cs typeface="Baloo"/>
                          <a:sym typeface="Baloo"/>
                        </a:rPr>
                        <a:t>workforce development</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44% of workers' skills need updating </a:t>
                      </a:r>
                      <a:endParaRPr lang="en-US" sz="1100"/>
                    </a:p>
                    <a:p>
                      <a:pPr algn="just">
                        <a:lnSpc>
                          <a:spcPts val="2520"/>
                        </a:lnSpc>
                      </a:pPr>
                      <a:r>
                        <a:rPr lang="en-US" sz="1800">
                          <a:solidFill>
                            <a:srgbClr val="000000"/>
                          </a:solidFill>
                          <a:latin typeface="Baloo"/>
                          <a:ea typeface="Baloo"/>
                          <a:cs typeface="Baloo"/>
                          <a:sym typeface="Baloo"/>
                        </a:rPr>
                        <a:t>by 2028 (WEF,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AI-driven personalized learning paths </a:t>
                      </a:r>
                      <a:endParaRPr lang="en-US" sz="1100"/>
                    </a:p>
                    <a:p>
                      <a:pPr algn="just">
                        <a:lnSpc>
                          <a:spcPts val="2520"/>
                        </a:lnSpc>
                      </a:pPr>
                      <a:r>
                        <a:rPr lang="en-US" sz="1800">
                          <a:solidFill>
                            <a:srgbClr val="000000"/>
                          </a:solidFill>
                          <a:latin typeface="Baloo"/>
                          <a:ea typeface="Baloo"/>
                          <a:cs typeface="Baloo"/>
                          <a:sym typeface="Baloo"/>
                        </a:rPr>
                        <a:t>(e.g., Degreed)</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3390">
                <a:tc>
                  <a:txBody>
                    <a:bodyPr/>
                    <a:lstStyle/>
                    <a:p>
                      <a:pPr algn="just">
                        <a:lnSpc>
                          <a:spcPts val="2520"/>
                        </a:lnSpc>
                        <a:defRPr/>
                      </a:pPr>
                      <a:r>
                        <a:rPr lang="en-US" sz="1800">
                          <a:solidFill>
                            <a:srgbClr val="000000"/>
                          </a:solidFill>
                          <a:latin typeface="Baloo"/>
                          <a:ea typeface="Baloo"/>
                          <a:cs typeface="Baloo"/>
                          <a:sym typeface="Baloo"/>
                        </a:rPr>
                        <a:t>3. Employee engagement </a:t>
                      </a:r>
                      <a:endParaRPr lang="en-US" sz="1100"/>
                    </a:p>
                    <a:p>
                      <a:pPr algn="just">
                        <a:lnSpc>
                          <a:spcPts val="2520"/>
                        </a:lnSpc>
                      </a:pPr>
                      <a:r>
                        <a:rPr lang="en-US" sz="1800">
                          <a:solidFill>
                            <a:srgbClr val="000000"/>
                          </a:solidFill>
                          <a:latin typeface="Baloo"/>
                          <a:ea typeface="Baloo"/>
                          <a:cs typeface="Baloo"/>
                          <a:sym typeface="Baloo"/>
                        </a:rPr>
                        <a:t>and satisfaction</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Only 23% of employees were </a:t>
                      </a:r>
                      <a:endParaRPr lang="en-US" sz="1100"/>
                    </a:p>
                    <a:p>
                      <a:pPr algn="just">
                        <a:lnSpc>
                          <a:spcPts val="2520"/>
                        </a:lnSpc>
                      </a:pPr>
                      <a:r>
                        <a:rPr lang="en-US" sz="1800">
                          <a:solidFill>
                            <a:srgbClr val="000000"/>
                          </a:solidFill>
                          <a:latin typeface="Baloo"/>
                          <a:ea typeface="Baloo"/>
                          <a:cs typeface="Baloo"/>
                          <a:sym typeface="Baloo"/>
                        </a:rPr>
                        <a:t>engaged at work (Gallup,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AI-powered sentiment analysis tools </a:t>
                      </a:r>
                      <a:endParaRPr lang="en-US" sz="1100"/>
                    </a:p>
                    <a:p>
                      <a:pPr algn="just">
                        <a:lnSpc>
                          <a:spcPts val="2520"/>
                        </a:lnSpc>
                      </a:pPr>
                      <a:r>
                        <a:rPr lang="en-US" sz="1800">
                          <a:solidFill>
                            <a:srgbClr val="000000"/>
                          </a:solidFill>
                          <a:latin typeface="Baloo"/>
                          <a:ea typeface="Baloo"/>
                          <a:cs typeface="Baloo"/>
                          <a:sym typeface="Baloo"/>
                        </a:rPr>
                        <a:t>(e.g., Glint) for real-time feedback analysis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3390">
                <a:tc>
                  <a:txBody>
                    <a:bodyPr/>
                    <a:lstStyle/>
                    <a:p>
                      <a:pPr algn="just">
                        <a:lnSpc>
                          <a:spcPts val="2520"/>
                        </a:lnSpc>
                        <a:defRPr/>
                      </a:pPr>
                      <a:r>
                        <a:rPr lang="en-US" sz="1800" dirty="0">
                          <a:solidFill>
                            <a:srgbClr val="000000"/>
                          </a:solidFill>
                          <a:latin typeface="Baloo"/>
                          <a:ea typeface="Baloo"/>
                          <a:cs typeface="Baloo"/>
                          <a:sym typeface="Baloo"/>
                        </a:rPr>
                        <a:t>4. Diversity, equity, and </a:t>
                      </a:r>
                      <a:endParaRPr lang="en-US" sz="1100" dirty="0"/>
                    </a:p>
                    <a:p>
                      <a:pPr algn="just">
                        <a:lnSpc>
                          <a:spcPts val="2520"/>
                        </a:lnSpc>
                      </a:pPr>
                      <a:r>
                        <a:rPr lang="en-US" sz="1800" dirty="0">
                          <a:solidFill>
                            <a:srgbClr val="000000"/>
                          </a:solidFill>
                          <a:latin typeface="Baloo"/>
                          <a:ea typeface="Baloo"/>
                          <a:cs typeface="Baloo"/>
                          <a:sym typeface="Baloo"/>
                        </a:rPr>
                        <a:t>inclusion (DEI)</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Companies in top quartile for gender diversity 25% more </a:t>
                      </a:r>
                      <a:endParaRPr lang="en-US" sz="1100"/>
                    </a:p>
                    <a:p>
                      <a:pPr algn="just">
                        <a:lnSpc>
                          <a:spcPts val="2520"/>
                        </a:lnSpc>
                      </a:pPr>
                      <a:r>
                        <a:rPr lang="en-US" sz="1800">
                          <a:solidFill>
                            <a:srgbClr val="000000"/>
                          </a:solidFill>
                          <a:latin typeface="Baloo"/>
                          <a:ea typeface="Baloo"/>
                          <a:cs typeface="Baloo"/>
                          <a:sym typeface="Baloo"/>
                        </a:rPr>
                        <a:t>likely to have above-average profitability (McKinsey,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 tools for identifying bias and promoting </a:t>
                      </a:r>
                      <a:endParaRPr lang="en-US" sz="1100"/>
                    </a:p>
                    <a:p>
                      <a:pPr algn="just">
                        <a:lnSpc>
                          <a:spcPts val="2520"/>
                        </a:lnSpc>
                      </a:pPr>
                      <a:r>
                        <a:rPr lang="en-US" sz="1800">
                          <a:solidFill>
                            <a:srgbClr val="000000"/>
                          </a:solidFill>
                          <a:latin typeface="Baloo"/>
                          <a:ea typeface="Baloo"/>
                          <a:cs typeface="Baloo"/>
                          <a:sym typeface="Baloo"/>
                        </a:rPr>
                        <a:t>inclusive language (e.g., Textio)</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53390">
                <a:tc>
                  <a:txBody>
                    <a:bodyPr/>
                    <a:lstStyle/>
                    <a:p>
                      <a:pPr algn="just">
                        <a:lnSpc>
                          <a:spcPts val="2520"/>
                        </a:lnSpc>
                        <a:defRPr/>
                      </a:pPr>
                      <a:r>
                        <a:rPr lang="en-US" sz="1800">
                          <a:solidFill>
                            <a:srgbClr val="000000"/>
                          </a:solidFill>
                          <a:latin typeface="Baloo"/>
                          <a:ea typeface="Baloo"/>
                          <a:cs typeface="Baloo"/>
                          <a:sym typeface="Baloo"/>
                        </a:rPr>
                        <a:t>5. Technology adaptation</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54% of HR leaders planned to increase HR</a:t>
                      </a:r>
                      <a:endParaRPr lang="en-US" sz="1100"/>
                    </a:p>
                    <a:p>
                      <a:pPr algn="just">
                        <a:lnSpc>
                          <a:spcPts val="2520"/>
                        </a:lnSpc>
                      </a:pPr>
                      <a:r>
                        <a:rPr lang="en-US" sz="1800">
                          <a:solidFill>
                            <a:srgbClr val="000000"/>
                          </a:solidFill>
                          <a:latin typeface="Baloo"/>
                          <a:ea typeface="Baloo"/>
                          <a:cs typeface="Baloo"/>
                          <a:sym typeface="Baloo"/>
                        </a:rPr>
                        <a:t> tech investment (PwC,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 for task automation and predictive </a:t>
                      </a:r>
                      <a:endParaRPr lang="en-US" sz="1100"/>
                    </a:p>
                    <a:p>
                      <a:pPr algn="just">
                        <a:lnSpc>
                          <a:spcPts val="2520"/>
                        </a:lnSpc>
                      </a:pPr>
                      <a:r>
                        <a:rPr lang="en-US" sz="1800">
                          <a:solidFill>
                            <a:srgbClr val="000000"/>
                          </a:solidFill>
                          <a:latin typeface="Baloo"/>
                          <a:ea typeface="Baloo"/>
                          <a:cs typeface="Baloo"/>
                          <a:sym typeface="Baloo"/>
                        </a:rPr>
                        <a:t>analytics (e.g., Workday)</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53390">
                <a:tc>
                  <a:txBody>
                    <a:bodyPr/>
                    <a:lstStyle/>
                    <a:p>
                      <a:pPr algn="just">
                        <a:lnSpc>
                          <a:spcPts val="2520"/>
                        </a:lnSpc>
                        <a:defRPr/>
                      </a:pPr>
                      <a:r>
                        <a:rPr lang="en-US" sz="1800">
                          <a:solidFill>
                            <a:srgbClr val="000000"/>
                          </a:solidFill>
                          <a:latin typeface="Baloo"/>
                          <a:ea typeface="Baloo"/>
                          <a:cs typeface="Baloo"/>
                          <a:sym typeface="Baloo"/>
                        </a:rPr>
                        <a:t>6. Compliance and </a:t>
                      </a:r>
                      <a:endParaRPr lang="en-US" sz="1100"/>
                    </a:p>
                    <a:p>
                      <a:pPr algn="just">
                        <a:lnSpc>
                          <a:spcPts val="2520"/>
                        </a:lnSpc>
                      </a:pPr>
                      <a:r>
                        <a:rPr lang="en-US" sz="1800">
                          <a:solidFill>
                            <a:srgbClr val="000000"/>
                          </a:solidFill>
                          <a:latin typeface="Baloo"/>
                          <a:ea typeface="Baloo"/>
                          <a:cs typeface="Baloo"/>
                          <a:sym typeface="Baloo"/>
                        </a:rPr>
                        <a:t>regulations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Average cost of non-compliance event: $4 million </a:t>
                      </a:r>
                      <a:endParaRPr lang="en-US" sz="1100"/>
                    </a:p>
                    <a:p>
                      <a:pPr algn="just">
                        <a:lnSpc>
                          <a:spcPts val="2520"/>
                        </a:lnSpc>
                      </a:pPr>
                      <a:r>
                        <a:rPr lang="en-US" sz="1800">
                          <a:solidFill>
                            <a:srgbClr val="000000"/>
                          </a:solidFill>
                          <a:latin typeface="Baloo"/>
                          <a:ea typeface="Baloo"/>
                          <a:cs typeface="Baloo"/>
                          <a:sym typeface="Baloo"/>
                        </a:rPr>
                        <a:t>(Ponemon Institute,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AI-powered compliance monitoring and </a:t>
                      </a:r>
                      <a:endParaRPr lang="en-US" sz="1100"/>
                    </a:p>
                    <a:p>
                      <a:pPr algn="just">
                        <a:lnSpc>
                          <a:spcPts val="2520"/>
                        </a:lnSpc>
                      </a:pPr>
                      <a:r>
                        <a:rPr lang="en-US" sz="1800">
                          <a:solidFill>
                            <a:srgbClr val="000000"/>
                          </a:solidFill>
                          <a:latin typeface="Baloo"/>
                          <a:ea typeface="Baloo"/>
                          <a:cs typeface="Baloo"/>
                          <a:sym typeface="Baloo"/>
                        </a:rPr>
                        <a:t>reporting (e.g., Securiti.ai)</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55445">
                <a:tc>
                  <a:txBody>
                    <a:bodyPr/>
                    <a:lstStyle/>
                    <a:p>
                      <a:pPr algn="just">
                        <a:lnSpc>
                          <a:spcPts val="2520"/>
                        </a:lnSpc>
                        <a:defRPr/>
                      </a:pPr>
                      <a:r>
                        <a:rPr lang="en-US" sz="1800">
                          <a:solidFill>
                            <a:srgbClr val="000000"/>
                          </a:solidFill>
                          <a:latin typeface="Baloo"/>
                          <a:ea typeface="Baloo"/>
                          <a:cs typeface="Baloo"/>
                          <a:sym typeface="Baloo"/>
                        </a:rPr>
                        <a:t>7. Performance </a:t>
                      </a:r>
                      <a:endParaRPr lang="en-US" sz="1100"/>
                    </a:p>
                    <a:p>
                      <a:pPr algn="just">
                        <a:lnSpc>
                          <a:spcPts val="2520"/>
                        </a:lnSpc>
                      </a:pPr>
                      <a:r>
                        <a:rPr lang="en-US" sz="1800">
                          <a:solidFill>
                            <a:srgbClr val="000000"/>
                          </a:solidFill>
                          <a:latin typeface="Baloo"/>
                          <a:ea typeface="Baloo"/>
                          <a:cs typeface="Baloo"/>
                          <a:sym typeface="Baloo"/>
                        </a:rPr>
                        <a:t>management</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76% of companies rethinking performance management</a:t>
                      </a:r>
                      <a:endParaRPr lang="en-US" sz="1100"/>
                    </a:p>
                    <a:p>
                      <a:pPr algn="just">
                        <a:lnSpc>
                          <a:spcPts val="2520"/>
                        </a:lnSpc>
                      </a:pPr>
                      <a:r>
                        <a:rPr lang="en-US" sz="1800">
                          <a:solidFill>
                            <a:srgbClr val="000000"/>
                          </a:solidFill>
                          <a:latin typeface="Baloo"/>
                          <a:ea typeface="Baloo"/>
                          <a:cs typeface="Baloo"/>
                          <a:sym typeface="Baloo"/>
                        </a:rPr>
                        <a:t> systems (Deloitte,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AI-driven continuous feedback and </a:t>
                      </a:r>
                      <a:endParaRPr lang="en-US" sz="1100"/>
                    </a:p>
                    <a:p>
                      <a:pPr algn="just">
                        <a:lnSpc>
                          <a:spcPts val="2520"/>
                        </a:lnSpc>
                      </a:pPr>
                      <a:r>
                        <a:rPr lang="en-US" sz="1800">
                          <a:solidFill>
                            <a:srgbClr val="000000"/>
                          </a:solidFill>
                          <a:latin typeface="Baloo"/>
                          <a:ea typeface="Baloo"/>
                          <a:cs typeface="Baloo"/>
                          <a:sym typeface="Baloo"/>
                        </a:rPr>
                        <a:t>insights (e.g., Lattice)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53390">
                <a:tc>
                  <a:txBody>
                    <a:bodyPr/>
                    <a:lstStyle/>
                    <a:p>
                      <a:pPr algn="just">
                        <a:lnSpc>
                          <a:spcPts val="2520"/>
                        </a:lnSpc>
                        <a:defRPr/>
                      </a:pPr>
                      <a:r>
                        <a:rPr lang="en-US" sz="1800">
                          <a:solidFill>
                            <a:srgbClr val="000000"/>
                          </a:solidFill>
                          <a:latin typeface="Baloo"/>
                          <a:ea typeface="Baloo"/>
                          <a:cs typeface="Baloo"/>
                          <a:sym typeface="Baloo"/>
                        </a:rPr>
                        <a:t>8. Succession planning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Only 35% of organizations had formal succession</a:t>
                      </a:r>
                      <a:endParaRPr lang="en-US" sz="1100"/>
                    </a:p>
                    <a:p>
                      <a:pPr algn="just">
                        <a:lnSpc>
                          <a:spcPts val="2520"/>
                        </a:lnSpc>
                      </a:pPr>
                      <a:r>
                        <a:rPr lang="en-US" sz="1800">
                          <a:solidFill>
                            <a:srgbClr val="000000"/>
                          </a:solidFill>
                          <a:latin typeface="Baloo"/>
                          <a:ea typeface="Baloo"/>
                          <a:cs typeface="Baloo"/>
                          <a:sym typeface="Baloo"/>
                        </a:rPr>
                        <a:t> planning (SHRM,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 for identifying potential successors and </a:t>
                      </a:r>
                      <a:endParaRPr lang="en-US" sz="1100"/>
                    </a:p>
                    <a:p>
                      <a:pPr algn="just">
                        <a:lnSpc>
                          <a:spcPts val="2520"/>
                        </a:lnSpc>
                      </a:pPr>
                      <a:r>
                        <a:rPr lang="en-US" sz="1800">
                          <a:solidFill>
                            <a:srgbClr val="000000"/>
                          </a:solidFill>
                          <a:latin typeface="Baloo"/>
                          <a:ea typeface="Baloo"/>
                          <a:cs typeface="Baloo"/>
                          <a:sym typeface="Baloo"/>
                        </a:rPr>
                        <a:t>development paths (e.g., SAP SuccessFactors)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53390">
                <a:tc>
                  <a:txBody>
                    <a:bodyPr/>
                    <a:lstStyle/>
                    <a:p>
                      <a:pPr algn="just">
                        <a:lnSpc>
                          <a:spcPts val="2520"/>
                        </a:lnSpc>
                        <a:defRPr/>
                      </a:pPr>
                      <a:r>
                        <a:rPr lang="en-US" sz="1800">
                          <a:solidFill>
                            <a:srgbClr val="000000"/>
                          </a:solidFill>
                          <a:latin typeface="Baloo"/>
                          <a:ea typeface="Baloo"/>
                          <a:cs typeface="Baloo"/>
                          <a:sym typeface="Baloo"/>
                        </a:rPr>
                        <a:t>9. Employee wellness </a:t>
                      </a:r>
                      <a:endParaRPr lang="en-US" sz="1100"/>
                    </a:p>
                    <a:p>
                      <a:pPr algn="just">
                        <a:lnSpc>
                          <a:spcPts val="2520"/>
                        </a:lnSpc>
                      </a:pPr>
                      <a:r>
                        <a:rPr lang="en-US" sz="1800">
                          <a:solidFill>
                            <a:srgbClr val="000000"/>
                          </a:solidFill>
                          <a:latin typeface="Baloo"/>
                          <a:ea typeface="Baloo"/>
                          <a:cs typeface="Baloo"/>
                          <a:sym typeface="Baloo"/>
                        </a:rPr>
                        <a:t>and mental health</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76% of employees reported </a:t>
                      </a:r>
                      <a:endParaRPr lang="en-US" sz="1100"/>
                    </a:p>
                    <a:p>
                      <a:pPr algn="just">
                        <a:lnSpc>
                          <a:spcPts val="2520"/>
                        </a:lnSpc>
                      </a:pPr>
                      <a:r>
                        <a:rPr lang="en-US" sz="1800">
                          <a:solidFill>
                            <a:srgbClr val="000000"/>
                          </a:solidFill>
                          <a:latin typeface="Baloo"/>
                          <a:ea typeface="Baloo"/>
                          <a:cs typeface="Baloo"/>
                          <a:sym typeface="Baloo"/>
                        </a:rPr>
                        <a:t>work-related stress (APA,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AI-powered wellness recommendations and </a:t>
                      </a:r>
                      <a:endParaRPr lang="en-US" sz="1100"/>
                    </a:p>
                    <a:p>
                      <a:pPr algn="just">
                        <a:lnSpc>
                          <a:spcPts val="2520"/>
                        </a:lnSpc>
                      </a:pPr>
                      <a:r>
                        <a:rPr lang="en-US" sz="1800">
                          <a:solidFill>
                            <a:srgbClr val="000000"/>
                          </a:solidFill>
                          <a:latin typeface="Baloo"/>
                          <a:ea typeface="Baloo"/>
                          <a:cs typeface="Baloo"/>
                          <a:sym typeface="Baloo"/>
                        </a:rPr>
                        <a:t>mental health support (e.g., Ginger)</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53390">
                <a:tc>
                  <a:txBody>
                    <a:bodyPr/>
                    <a:lstStyle/>
                    <a:p>
                      <a:pPr algn="just">
                        <a:lnSpc>
                          <a:spcPts val="2520"/>
                        </a:lnSpc>
                        <a:defRPr/>
                      </a:pPr>
                      <a:r>
                        <a:rPr lang="en-US" sz="1800">
                          <a:solidFill>
                            <a:srgbClr val="000000"/>
                          </a:solidFill>
                          <a:latin typeface="Baloo"/>
                          <a:ea typeface="Baloo"/>
                          <a:cs typeface="Baloo"/>
                          <a:sym typeface="Baloo"/>
                        </a:rPr>
                        <a:t>10. Change management</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Baloo"/>
                          <a:ea typeface="Baloo"/>
                          <a:cs typeface="Baloo"/>
                          <a:sym typeface="Baloo"/>
                        </a:rPr>
                        <a:t>75% of organizations expected to multiply major </a:t>
                      </a:r>
                      <a:endParaRPr lang="en-US" sz="1100"/>
                    </a:p>
                    <a:p>
                      <a:pPr algn="just">
                        <a:lnSpc>
                          <a:spcPts val="2520"/>
                        </a:lnSpc>
                      </a:pPr>
                      <a:r>
                        <a:rPr lang="en-US" sz="1800">
                          <a:solidFill>
                            <a:srgbClr val="000000"/>
                          </a:solidFill>
                          <a:latin typeface="Baloo"/>
                          <a:ea typeface="Baloo"/>
                          <a:cs typeface="Baloo"/>
                          <a:sym typeface="Baloo"/>
                        </a:rPr>
                        <a:t>change initiatives (Gartner, 2023)</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Baloo"/>
                          <a:ea typeface="Baloo"/>
                          <a:cs typeface="Baloo"/>
                          <a:sym typeface="Baloo"/>
                        </a:rPr>
                        <a:t>AI for predicting change resistance and </a:t>
                      </a:r>
                      <a:endParaRPr lang="en-US" sz="1100" dirty="0"/>
                    </a:p>
                    <a:p>
                      <a:pPr algn="just">
                        <a:lnSpc>
                          <a:spcPts val="2520"/>
                        </a:lnSpc>
                      </a:pPr>
                      <a:r>
                        <a:rPr lang="en-US" sz="1800" dirty="0">
                          <a:solidFill>
                            <a:srgbClr val="000000"/>
                          </a:solidFill>
                          <a:latin typeface="Baloo"/>
                          <a:ea typeface="Baloo"/>
                          <a:cs typeface="Baloo"/>
                          <a:sym typeface="Baloo"/>
                        </a:rPr>
                        <a:t>personalizing communication (e.g., Qualtrics)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Freeform 4"/>
          <p:cNvSpPr/>
          <p:nvPr/>
        </p:nvSpPr>
        <p:spPr>
          <a:xfrm rot="-5400000">
            <a:off x="17031945" y="-935517"/>
            <a:ext cx="2512109" cy="2512109"/>
          </a:xfrm>
          <a:custGeom>
            <a:avLst/>
            <a:gdLst/>
            <a:ahLst/>
            <a:cxnLst/>
            <a:rect l="l" t="t" r="r" b="b"/>
            <a:pathLst>
              <a:path w="2512109" h="2512109">
                <a:moveTo>
                  <a:pt x="0" y="0"/>
                </a:moveTo>
                <a:lnTo>
                  <a:pt x="2512110" y="0"/>
                </a:lnTo>
                <a:lnTo>
                  <a:pt x="2512110" y="2512109"/>
                </a:lnTo>
                <a:lnTo>
                  <a:pt x="0" y="25121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5400000">
            <a:off x="-1256055" y="8628491"/>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192061" y="0"/>
            <a:ext cx="18480061" cy="1334054"/>
            <a:chOff x="0" y="0"/>
            <a:chExt cx="4867176" cy="351356"/>
          </a:xfrm>
        </p:grpSpPr>
        <p:sp>
          <p:nvSpPr>
            <p:cNvPr id="3" name="Freeform 3"/>
            <p:cNvSpPr/>
            <p:nvPr/>
          </p:nvSpPr>
          <p:spPr>
            <a:xfrm>
              <a:off x="0" y="0"/>
              <a:ext cx="4867177" cy="351356"/>
            </a:xfrm>
            <a:custGeom>
              <a:avLst/>
              <a:gdLst/>
              <a:ahLst/>
              <a:cxnLst/>
              <a:rect l="l" t="t" r="r" b="b"/>
              <a:pathLst>
                <a:path w="4867177" h="351356">
                  <a:moveTo>
                    <a:pt x="0" y="0"/>
                  </a:moveTo>
                  <a:lnTo>
                    <a:pt x="4867177" y="0"/>
                  </a:lnTo>
                  <a:lnTo>
                    <a:pt x="4867177" y="351356"/>
                  </a:lnTo>
                  <a:lnTo>
                    <a:pt x="0" y="351356"/>
                  </a:lnTo>
                  <a:close/>
                </a:path>
              </a:pathLst>
            </a:custGeom>
            <a:solidFill>
              <a:srgbClr val="5E0774"/>
            </a:solidFill>
          </p:spPr>
          <p:txBody>
            <a:bodyPr/>
            <a:lstStyle/>
            <a:p>
              <a:endParaRPr lang="en-US"/>
            </a:p>
          </p:txBody>
        </p:sp>
        <p:sp>
          <p:nvSpPr>
            <p:cNvPr id="4" name="TextBox 4"/>
            <p:cNvSpPr txBox="1"/>
            <p:nvPr/>
          </p:nvSpPr>
          <p:spPr>
            <a:xfrm>
              <a:off x="0" y="-38100"/>
              <a:ext cx="4867176" cy="389456"/>
            </a:xfrm>
            <a:prstGeom prst="rect">
              <a:avLst/>
            </a:prstGeom>
          </p:spPr>
          <p:txBody>
            <a:bodyPr lIns="50800" tIns="50800" rIns="50800" bIns="50800" rtlCol="0" anchor="ctr"/>
            <a:lstStyle/>
            <a:p>
              <a:pPr algn="ctr">
                <a:lnSpc>
                  <a:spcPts val="2932"/>
                </a:lnSpc>
              </a:pPr>
              <a:endParaRPr/>
            </a:p>
          </p:txBody>
        </p:sp>
      </p:grpSp>
      <p:sp>
        <p:nvSpPr>
          <p:cNvPr id="5" name="Freeform 5"/>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6" name="Table 6"/>
          <p:cNvGraphicFramePr>
            <a:graphicFrameLocks noGrp="1"/>
          </p:cNvGraphicFramePr>
          <p:nvPr>
            <p:extLst>
              <p:ext uri="{D42A27DB-BD31-4B8C-83A1-F6EECF244321}">
                <p14:modId xmlns:p14="http://schemas.microsoft.com/office/powerpoint/2010/main" val="258453308"/>
              </p:ext>
            </p:extLst>
          </p:nvPr>
        </p:nvGraphicFramePr>
        <p:xfrm>
          <a:off x="76200" y="1562100"/>
          <a:ext cx="18059400" cy="8724897"/>
        </p:xfrm>
        <a:graphic>
          <a:graphicData uri="http://schemas.openxmlformats.org/drawingml/2006/table">
            <a:tbl>
              <a:tblPr/>
              <a:tblGrid>
                <a:gridCol w="4043480">
                  <a:extLst>
                    <a:ext uri="{9D8B030D-6E8A-4147-A177-3AD203B41FA5}">
                      <a16:colId xmlns:a16="http://schemas.microsoft.com/office/drawing/2014/main" val="20000"/>
                    </a:ext>
                  </a:extLst>
                </a:gridCol>
                <a:gridCol w="14015920">
                  <a:extLst>
                    <a:ext uri="{9D8B030D-6E8A-4147-A177-3AD203B41FA5}">
                      <a16:colId xmlns:a16="http://schemas.microsoft.com/office/drawing/2014/main" val="20001"/>
                    </a:ext>
                  </a:extLst>
                </a:gridCol>
              </a:tblGrid>
              <a:tr h="1511550">
                <a:tc>
                  <a:txBody>
                    <a:bodyPr/>
                    <a:lstStyle/>
                    <a:p>
                      <a:pPr algn="just">
                        <a:lnSpc>
                          <a:spcPts val="3450"/>
                        </a:lnSpc>
                        <a:defRPr/>
                      </a:pPr>
                      <a:r>
                        <a:rPr lang="en-US" sz="3194">
                          <a:solidFill>
                            <a:srgbClr val="010101"/>
                          </a:solidFill>
                          <a:latin typeface="Baloo"/>
                          <a:ea typeface="Baloo"/>
                          <a:cs typeface="Baloo"/>
                          <a:sym typeface="Baloo"/>
                        </a:rPr>
                        <a:t>TECHBULLISH</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914D"/>
                    </a:solidFill>
                  </a:tcPr>
                </a:tc>
                <a:tc>
                  <a:txBody>
                    <a:bodyPr/>
                    <a:lstStyle/>
                    <a:p>
                      <a:pPr algn="just">
                        <a:lnSpc>
                          <a:spcPts val="3342"/>
                        </a:lnSpc>
                        <a:defRPr/>
                      </a:pPr>
                      <a:r>
                        <a:rPr lang="en-US" sz="3094">
                          <a:solidFill>
                            <a:srgbClr val="000000"/>
                          </a:solidFill>
                          <a:latin typeface="Baloo"/>
                          <a:ea typeface="Baloo"/>
                          <a:cs typeface="Baloo"/>
                          <a:sym typeface="Baloo"/>
                        </a:rPr>
                        <a:t>Uses AI-powered recruitment tools for precise and efficient candidate screening.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11550">
                <a:tc>
                  <a:txBody>
                    <a:bodyPr/>
                    <a:lstStyle/>
                    <a:p>
                      <a:pPr algn="just">
                        <a:lnSpc>
                          <a:spcPts val="3450"/>
                        </a:lnSpc>
                        <a:defRPr/>
                      </a:pPr>
                      <a:r>
                        <a:rPr lang="en-US" sz="3194">
                          <a:solidFill>
                            <a:srgbClr val="010101"/>
                          </a:solidFill>
                          <a:latin typeface="Baloo"/>
                          <a:ea typeface="Baloo"/>
                          <a:cs typeface="Baloo"/>
                          <a:sym typeface="Baloo"/>
                        </a:rPr>
                        <a:t>ROADSURFER</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BD59"/>
                    </a:solidFill>
                  </a:tcPr>
                </a:tc>
                <a:tc>
                  <a:txBody>
                    <a:bodyPr/>
                    <a:lstStyle/>
                    <a:p>
                      <a:pPr algn="just">
                        <a:lnSpc>
                          <a:spcPts val="3342"/>
                        </a:lnSpc>
                        <a:defRPr/>
                      </a:pPr>
                      <a:r>
                        <a:rPr lang="en-US" sz="3094">
                          <a:solidFill>
                            <a:srgbClr val="000000"/>
                          </a:solidFill>
                          <a:latin typeface="Baloo"/>
                          <a:ea typeface="Baloo"/>
                          <a:cs typeface="Baloo"/>
                          <a:sym typeface="Baloo"/>
                        </a:rPr>
                        <a:t>Uses AI in onboarding, using interactive quizzes, personal scorecards, </a:t>
                      </a:r>
                      <a:endParaRPr lang="en-US" sz="1100"/>
                    </a:p>
                    <a:p>
                      <a:pPr algn="just">
                        <a:lnSpc>
                          <a:spcPts val="3342"/>
                        </a:lnSpc>
                      </a:pPr>
                      <a:r>
                        <a:rPr lang="en-US" sz="3094">
                          <a:solidFill>
                            <a:srgbClr val="000000"/>
                          </a:solidFill>
                          <a:latin typeface="Baloo"/>
                          <a:ea typeface="Baloo"/>
                          <a:cs typeface="Baloo"/>
                          <a:sym typeface="Baloo"/>
                        </a:rPr>
                        <a:t>and auto-triggered reminders.</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59384">
                <a:tc>
                  <a:txBody>
                    <a:bodyPr/>
                    <a:lstStyle/>
                    <a:p>
                      <a:pPr algn="just">
                        <a:lnSpc>
                          <a:spcPts val="3450"/>
                        </a:lnSpc>
                        <a:defRPr/>
                      </a:pPr>
                      <a:r>
                        <a:rPr lang="en-US" sz="3194">
                          <a:solidFill>
                            <a:srgbClr val="010101"/>
                          </a:solidFill>
                          <a:latin typeface="Baloo"/>
                          <a:ea typeface="Baloo"/>
                          <a:cs typeface="Baloo"/>
                          <a:sym typeface="Baloo"/>
                        </a:rPr>
                        <a:t>PANASONIC </a:t>
                      </a:r>
                      <a:endParaRPr lang="en-US" sz="1100"/>
                    </a:p>
                    <a:p>
                      <a:pPr algn="just">
                        <a:lnSpc>
                          <a:spcPts val="3450"/>
                        </a:lnSpc>
                      </a:pPr>
                      <a:r>
                        <a:rPr lang="en-US" sz="3194">
                          <a:solidFill>
                            <a:srgbClr val="010101"/>
                          </a:solidFill>
                          <a:latin typeface="Baloo"/>
                          <a:ea typeface="Baloo"/>
                          <a:cs typeface="Baloo"/>
                          <a:sym typeface="Baloo"/>
                        </a:rPr>
                        <a:t>NORTH AMERICA</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E59"/>
                    </a:solidFill>
                  </a:tcPr>
                </a:tc>
                <a:tc>
                  <a:txBody>
                    <a:bodyPr/>
                    <a:lstStyle/>
                    <a:p>
                      <a:pPr algn="just">
                        <a:lnSpc>
                          <a:spcPts val="3342"/>
                        </a:lnSpc>
                        <a:defRPr/>
                      </a:pPr>
                      <a:r>
                        <a:rPr lang="en-US" sz="3094">
                          <a:solidFill>
                            <a:srgbClr val="000000"/>
                          </a:solidFill>
                          <a:latin typeface="Baloo"/>
                          <a:ea typeface="Baloo"/>
                          <a:cs typeface="Baloo"/>
                          <a:sym typeface="Baloo"/>
                        </a:rPr>
                        <a:t>Uses the AI (Visier) for data, analytics, and real-time insights, improving </a:t>
                      </a:r>
                      <a:endParaRPr lang="en-US" sz="1100"/>
                    </a:p>
                    <a:p>
                      <a:pPr algn="just">
                        <a:lnSpc>
                          <a:spcPts val="3342"/>
                        </a:lnSpc>
                      </a:pPr>
                      <a:r>
                        <a:rPr lang="en-US" sz="3094">
                          <a:solidFill>
                            <a:srgbClr val="000000"/>
                          </a:solidFill>
                          <a:latin typeface="Baloo"/>
                          <a:ea typeface="Baloo"/>
                          <a:cs typeface="Baloo"/>
                          <a:sym typeface="Baloo"/>
                        </a:rPr>
                        <a:t>employee experience and productivity</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11550">
                <a:tc>
                  <a:txBody>
                    <a:bodyPr/>
                    <a:lstStyle/>
                    <a:p>
                      <a:pPr algn="just">
                        <a:lnSpc>
                          <a:spcPts val="3450"/>
                        </a:lnSpc>
                        <a:defRPr/>
                      </a:pPr>
                      <a:r>
                        <a:rPr lang="en-US" sz="3194">
                          <a:solidFill>
                            <a:srgbClr val="010101"/>
                          </a:solidFill>
                          <a:latin typeface="Baloo"/>
                          <a:ea typeface="Baloo"/>
                          <a:cs typeface="Baloo"/>
                          <a:sym typeface="Baloo"/>
                        </a:rPr>
                        <a:t>HYPERCONTEXT</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1FF72"/>
                    </a:solidFill>
                  </a:tcPr>
                </a:tc>
                <a:tc>
                  <a:txBody>
                    <a:bodyPr/>
                    <a:lstStyle/>
                    <a:p>
                      <a:pPr algn="just">
                        <a:lnSpc>
                          <a:spcPts val="3342"/>
                        </a:lnSpc>
                        <a:defRPr/>
                      </a:pPr>
                      <a:r>
                        <a:rPr lang="en-US" sz="3094">
                          <a:solidFill>
                            <a:srgbClr val="000000"/>
                          </a:solidFill>
                          <a:latin typeface="Baloo"/>
                          <a:ea typeface="Baloo"/>
                          <a:cs typeface="Baloo"/>
                          <a:sym typeface="Baloo"/>
                        </a:rPr>
                        <a:t>Uses Donut's AI-backed chatbot forfostering a remote culture and </a:t>
                      </a:r>
                      <a:endParaRPr lang="en-US" sz="1100"/>
                    </a:p>
                    <a:p>
                      <a:pPr algn="just">
                        <a:lnSpc>
                          <a:spcPts val="3342"/>
                        </a:lnSpc>
                      </a:pPr>
                      <a:r>
                        <a:rPr lang="en-US" sz="3094">
                          <a:solidFill>
                            <a:srgbClr val="000000"/>
                          </a:solidFill>
                          <a:latin typeface="Baloo"/>
                          <a:ea typeface="Baloo"/>
                          <a:cs typeface="Baloo"/>
                          <a:sym typeface="Baloo"/>
                        </a:rPr>
                        <a:t>connecting team members.</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19313">
                <a:tc>
                  <a:txBody>
                    <a:bodyPr/>
                    <a:lstStyle/>
                    <a:p>
                      <a:pPr algn="just">
                        <a:lnSpc>
                          <a:spcPts val="3450"/>
                        </a:lnSpc>
                        <a:defRPr/>
                      </a:pPr>
                      <a:r>
                        <a:rPr lang="en-US" sz="3194">
                          <a:solidFill>
                            <a:srgbClr val="010101"/>
                          </a:solidFill>
                          <a:latin typeface="Baloo"/>
                          <a:ea typeface="Baloo"/>
                          <a:cs typeface="Baloo"/>
                          <a:sym typeface="Baloo"/>
                        </a:rPr>
                        <a:t>GOOGLE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ED957"/>
                    </a:solidFill>
                  </a:tcPr>
                </a:tc>
                <a:tc>
                  <a:txBody>
                    <a:bodyPr/>
                    <a:lstStyle/>
                    <a:p>
                      <a:pPr algn="just">
                        <a:lnSpc>
                          <a:spcPts val="3342"/>
                        </a:lnSpc>
                        <a:defRPr/>
                      </a:pPr>
                      <a:r>
                        <a:rPr lang="en-US" sz="3094">
                          <a:solidFill>
                            <a:srgbClr val="000000"/>
                          </a:solidFill>
                          <a:latin typeface="Baloo"/>
                          <a:ea typeface="Baloo"/>
                          <a:cs typeface="Baloo"/>
                          <a:sym typeface="Baloo"/>
                        </a:rPr>
                        <a:t>Uses Custom-built equation for intelligent promotion decisions</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11550">
                <a:tc>
                  <a:txBody>
                    <a:bodyPr/>
                    <a:lstStyle/>
                    <a:p>
                      <a:pPr algn="just">
                        <a:lnSpc>
                          <a:spcPts val="3450"/>
                        </a:lnSpc>
                        <a:defRPr/>
                      </a:pPr>
                      <a:r>
                        <a:rPr lang="en-US" sz="3194">
                          <a:solidFill>
                            <a:srgbClr val="010101"/>
                          </a:solidFill>
                          <a:latin typeface="Baloo"/>
                          <a:ea typeface="Baloo"/>
                          <a:cs typeface="Baloo"/>
                          <a:sym typeface="Baloo"/>
                        </a:rPr>
                        <a:t>PITCHGRADE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just">
                        <a:lnSpc>
                          <a:spcPts val="3342"/>
                        </a:lnSpc>
                        <a:defRPr/>
                      </a:pPr>
                      <a:r>
                        <a:rPr lang="en-US" sz="3094" dirty="0">
                          <a:solidFill>
                            <a:srgbClr val="000000"/>
                          </a:solidFill>
                          <a:latin typeface="Baloo"/>
                          <a:ea typeface="Baloo"/>
                          <a:cs typeface="Baloo"/>
                          <a:sym typeface="Baloo"/>
                        </a:rPr>
                        <a:t>Uses AI </a:t>
                      </a:r>
                      <a:r>
                        <a:rPr lang="en-US" sz="3094" dirty="0" err="1">
                          <a:solidFill>
                            <a:srgbClr val="000000"/>
                          </a:solidFill>
                          <a:latin typeface="Baloo"/>
                          <a:ea typeface="Baloo"/>
                          <a:cs typeface="Baloo"/>
                          <a:sym typeface="Baloo"/>
                        </a:rPr>
                        <a:t>forscanningresumes</a:t>
                      </a:r>
                      <a:r>
                        <a:rPr lang="en-US" sz="3094" dirty="0">
                          <a:solidFill>
                            <a:srgbClr val="000000"/>
                          </a:solidFill>
                          <a:latin typeface="Baloo"/>
                          <a:ea typeface="Baloo"/>
                          <a:cs typeface="Baloo"/>
                          <a:sym typeface="Baloo"/>
                        </a:rPr>
                        <a:t> and identifying suitable candidates,</a:t>
                      </a:r>
                      <a:endParaRPr lang="en-US" sz="1100" dirty="0"/>
                    </a:p>
                    <a:p>
                      <a:pPr algn="just">
                        <a:lnSpc>
                          <a:spcPts val="3342"/>
                        </a:lnSpc>
                      </a:pPr>
                      <a:r>
                        <a:rPr lang="en-US" sz="3094" dirty="0">
                          <a:solidFill>
                            <a:srgbClr val="000000"/>
                          </a:solidFill>
                          <a:latin typeface="Baloo"/>
                          <a:ea typeface="Baloo"/>
                          <a:cs typeface="Baloo"/>
                          <a:sym typeface="Baloo"/>
                        </a:rPr>
                        <a:t>resulting in </a:t>
                      </a:r>
                      <a:r>
                        <a:rPr lang="en-US" sz="3094" dirty="0" err="1">
                          <a:solidFill>
                            <a:srgbClr val="000000"/>
                          </a:solidFill>
                          <a:latin typeface="Baloo"/>
                          <a:ea typeface="Baloo"/>
                          <a:cs typeface="Baloo"/>
                          <a:sym typeface="Baloo"/>
                        </a:rPr>
                        <a:t>fasterhiring</a:t>
                      </a:r>
                      <a:r>
                        <a:rPr lang="en-US" sz="3094" dirty="0">
                          <a:solidFill>
                            <a:srgbClr val="000000"/>
                          </a:solidFill>
                          <a:latin typeface="Baloo"/>
                          <a:ea typeface="Baloo"/>
                          <a:cs typeface="Baloo"/>
                          <a:sym typeface="Baloo"/>
                        </a:rPr>
                        <a:t> and improved candidate experience.</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7"/>
          <p:cNvSpPr txBox="1"/>
          <p:nvPr/>
        </p:nvSpPr>
        <p:spPr>
          <a:xfrm>
            <a:off x="4546933" y="386456"/>
            <a:ext cx="9175085" cy="732592"/>
          </a:xfrm>
          <a:prstGeom prst="rect">
            <a:avLst/>
          </a:prstGeom>
        </p:spPr>
        <p:txBody>
          <a:bodyPr lIns="0" tIns="0" rIns="0" bIns="0" rtlCol="0" anchor="t">
            <a:spAutoFit/>
          </a:bodyPr>
          <a:lstStyle/>
          <a:p>
            <a:pPr algn="ctr">
              <a:lnSpc>
                <a:spcPts val="5380"/>
              </a:lnSpc>
              <a:spcBef>
                <a:spcPct val="0"/>
              </a:spcBef>
            </a:pPr>
            <a:r>
              <a:rPr lang="en-US" sz="5978" spc="-89">
                <a:solidFill>
                  <a:srgbClr val="FFFFFF"/>
                </a:solidFill>
                <a:latin typeface="Montserrat Ultra-Bold"/>
                <a:ea typeface="Montserrat Ultra-Bold"/>
                <a:cs typeface="Montserrat Ultra-Bold"/>
                <a:sym typeface="Montserrat Ultra-Bold"/>
              </a:rPr>
              <a:t>CASE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title="Best Applicant Tracking System for Recruitment. ATS Explained by Recruiter">
            <a:hlinkClick r:id="" action="ppaction://media"/>
            <a:extLst>
              <a:ext uri="{FF2B5EF4-FFF2-40B4-BE49-F238E27FC236}">
                <a16:creationId xmlns:a16="http://schemas.microsoft.com/office/drawing/2014/main" id="{ED624AE8-8A4A-8B06-78F8-222213DC94AF}"/>
              </a:ext>
            </a:extLst>
          </p:cNvPr>
          <p:cNvPicPr>
            <a:picLocks noRot="1" noChangeAspect="1"/>
          </p:cNvPicPr>
          <p:nvPr>
            <a:videoFile r:link="rId1"/>
          </p:nvPr>
        </p:nvPicPr>
        <p:blipFill>
          <a:blip r:embed="rId5"/>
          <a:stretch>
            <a:fillRect/>
          </a:stretch>
        </p:blipFill>
        <p:spPr>
          <a:xfrm>
            <a:off x="899456" y="482601"/>
            <a:ext cx="7712840" cy="4357755"/>
          </a:xfrm>
          <a:prstGeom prst="rect">
            <a:avLst/>
          </a:prstGeom>
        </p:spPr>
      </p:pic>
      <p:pic>
        <p:nvPicPr>
          <p:cNvPr id="4" name="Online Media 1" title="Manatal Demo for HR Departments">
            <a:hlinkClick r:id="" action="ppaction://media"/>
            <a:extLst>
              <a:ext uri="{FF2B5EF4-FFF2-40B4-BE49-F238E27FC236}">
                <a16:creationId xmlns:a16="http://schemas.microsoft.com/office/drawing/2014/main" id="{3EC63CD6-4A06-7CEB-9544-9F78D4C5DAD3}"/>
              </a:ext>
            </a:extLst>
          </p:cNvPr>
          <p:cNvPicPr>
            <a:picLocks noRot="1" noChangeAspect="1"/>
          </p:cNvPicPr>
          <p:nvPr>
            <a:videoFile r:link="rId2"/>
          </p:nvPr>
        </p:nvPicPr>
        <p:blipFill>
          <a:blip r:embed="rId6"/>
          <a:stretch>
            <a:fillRect/>
          </a:stretch>
        </p:blipFill>
        <p:spPr>
          <a:xfrm>
            <a:off x="1075127" y="5446644"/>
            <a:ext cx="7361494" cy="4140840"/>
          </a:xfrm>
          <a:prstGeom prst="rect">
            <a:avLst/>
          </a:prstGeom>
        </p:spPr>
      </p:pic>
      <p:sp>
        <p:nvSpPr>
          <p:cNvPr id="17" name="Rectangle 1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5420" y="0"/>
            <a:ext cx="137160" cy="10287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4920"/>
            <a:ext cx="9189720" cy="137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Short Introduction to Manatal">
            <a:hlinkClick r:id="" action="ppaction://media"/>
            <a:extLst>
              <a:ext uri="{FF2B5EF4-FFF2-40B4-BE49-F238E27FC236}">
                <a16:creationId xmlns:a16="http://schemas.microsoft.com/office/drawing/2014/main" id="{85D6D3A4-20C3-4F3F-98E5-486836128DE6}"/>
              </a:ext>
            </a:extLst>
          </p:cNvPr>
          <p:cNvPicPr>
            <a:picLocks noRot="1" noChangeAspect="1"/>
          </p:cNvPicPr>
          <p:nvPr>
            <a:videoFile r:link="rId3"/>
          </p:nvPr>
        </p:nvPicPr>
        <p:blipFill>
          <a:blip r:embed="rId7"/>
          <a:stretch>
            <a:fillRect/>
          </a:stretch>
        </p:blipFill>
        <p:spPr>
          <a:xfrm>
            <a:off x="9462051" y="2735451"/>
            <a:ext cx="8140146" cy="4599182"/>
          </a:xfrm>
          <a:prstGeom prst="rect">
            <a:avLst/>
          </a:prstGeom>
        </p:spPr>
      </p:pic>
    </p:spTree>
    <p:extLst>
      <p:ext uri="{BB962C8B-B14F-4D97-AF65-F5344CB8AC3E}">
        <p14:creationId xmlns:p14="http://schemas.microsoft.com/office/powerpoint/2010/main" val="41688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video>
              <p:cMediaNode vol="80000">
                <p:cTn id="26" fill="hold" display="0">
                  <p:stCondLst>
                    <p:cond delay="indefinite"/>
                  </p:stCondLst>
                </p:cTn>
                <p:tgtEl>
                  <p:spTgt spid="3"/>
                </p:tgtEl>
              </p:cMediaNode>
            </p:vide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4"/>
                                        </p:tgtEl>
                                      </p:cBhvr>
                                    </p:cmd>
                                  </p:childTnLst>
                                </p:cTn>
                              </p:par>
                            </p:childTnLst>
                          </p:cTn>
                        </p:par>
                      </p:childTnLst>
                    </p:cTn>
                  </p:par>
                </p:childTnLst>
              </p:cTn>
              <p:nextCondLst>
                <p:cond evt="onClick" delay="0">
                  <p:tgtEl>
                    <p:spTgt spid="4"/>
                  </p:tgtEl>
                </p:cond>
              </p:nextCondLst>
            </p:seq>
            <p:video>
              <p:cMediaNode vol="80000">
                <p:cTn id="3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6666" b="-16666"/>
            </a:stretch>
          </a:blipFill>
        </p:spPr>
        <p:txBody>
          <a:bodyPr/>
          <a:lstStyle/>
          <a:p>
            <a:endParaRPr lang="en-US"/>
          </a:p>
        </p:txBody>
      </p:sp>
      <p:sp>
        <p:nvSpPr>
          <p:cNvPr id="5" name="Freeform 5"/>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4953000" y="-114300"/>
            <a:ext cx="7543651" cy="1434466"/>
          </a:xfrm>
          <a:prstGeom prst="rect">
            <a:avLst/>
          </a:prstGeom>
        </p:spPr>
        <p:txBody>
          <a:bodyPr lIns="0" tIns="0" rIns="0" bIns="0" rtlCol="0" anchor="t">
            <a:spAutoFit/>
          </a:bodyPr>
          <a:lstStyle/>
          <a:p>
            <a:pPr algn="ctr">
              <a:lnSpc>
                <a:spcPts val="11729"/>
              </a:lnSpc>
              <a:spcBef>
                <a:spcPct val="0"/>
              </a:spcBef>
            </a:pPr>
            <a:r>
              <a:rPr lang="en-US" sz="8499" spc="424" dirty="0">
                <a:solidFill>
                  <a:srgbClr val="5E0774"/>
                </a:solidFill>
                <a:latin typeface="Montserrat Ultra-Bold"/>
                <a:ea typeface="Montserrat Ultra-Bold"/>
                <a:cs typeface="Montserrat Ultra-Bold"/>
                <a:sym typeface="Montserrat Ultra-Bold"/>
              </a:rPr>
              <a:t>LIVE DEMO</a:t>
            </a:r>
          </a:p>
        </p:txBody>
      </p:sp>
      <p:pic>
        <p:nvPicPr>
          <p:cNvPr id="7" name="Online Media 6" title="How To Use Zoho People For Beginners (2024)">
            <a:hlinkClick r:id="" action="ppaction://media"/>
            <a:extLst>
              <a:ext uri="{FF2B5EF4-FFF2-40B4-BE49-F238E27FC236}">
                <a16:creationId xmlns:a16="http://schemas.microsoft.com/office/drawing/2014/main" id="{9F249192-E86F-FD32-11BD-E64453A000EB}"/>
              </a:ext>
            </a:extLst>
          </p:cNvPr>
          <p:cNvPicPr>
            <a:picLocks noRot="1" noChangeAspect="1"/>
          </p:cNvPicPr>
          <p:nvPr>
            <a:videoFile r:link="rId1"/>
          </p:nvPr>
        </p:nvPicPr>
        <p:blipFill>
          <a:blip r:embed="rId6"/>
          <a:stretch>
            <a:fillRect/>
          </a:stretch>
        </p:blipFill>
        <p:spPr>
          <a:xfrm>
            <a:off x="251527" y="952500"/>
            <a:ext cx="14995216" cy="84722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3" name="Group 3"/>
          <p:cNvGrpSpPr/>
          <p:nvPr/>
        </p:nvGrpSpPr>
        <p:grpSpPr>
          <a:xfrm>
            <a:off x="954430" y="2972721"/>
            <a:ext cx="402582" cy="40258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A04"/>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932"/>
                </a:lnSpc>
              </a:pPr>
              <a:endParaRPr/>
            </a:p>
          </p:txBody>
        </p:sp>
      </p:grpSp>
      <p:grpSp>
        <p:nvGrpSpPr>
          <p:cNvPr id="6" name="Group 6"/>
          <p:cNvGrpSpPr/>
          <p:nvPr/>
        </p:nvGrpSpPr>
        <p:grpSpPr>
          <a:xfrm>
            <a:off x="954430" y="4726095"/>
            <a:ext cx="402582" cy="4025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A04"/>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932"/>
                </a:lnSpc>
              </a:pPr>
              <a:endParaRPr/>
            </a:p>
          </p:txBody>
        </p:sp>
      </p:grpSp>
      <p:grpSp>
        <p:nvGrpSpPr>
          <p:cNvPr id="9" name="Group 9"/>
          <p:cNvGrpSpPr/>
          <p:nvPr/>
        </p:nvGrpSpPr>
        <p:grpSpPr>
          <a:xfrm>
            <a:off x="954430" y="6946195"/>
            <a:ext cx="402582" cy="40258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A04"/>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932"/>
                </a:lnSpc>
              </a:pPr>
              <a:endParaRPr/>
            </a:p>
          </p:txBody>
        </p:sp>
      </p:grpSp>
      <p:sp>
        <p:nvSpPr>
          <p:cNvPr id="12" name="Freeform 12"/>
          <p:cNvSpPr/>
          <p:nvPr/>
        </p:nvSpPr>
        <p:spPr>
          <a:xfrm>
            <a:off x="9320999" y="2963196"/>
            <a:ext cx="8967001" cy="7323804"/>
          </a:xfrm>
          <a:custGeom>
            <a:avLst/>
            <a:gdLst/>
            <a:ahLst/>
            <a:cxnLst/>
            <a:rect l="l" t="t" r="r" b="b"/>
            <a:pathLst>
              <a:path w="8967001" h="7323804">
                <a:moveTo>
                  <a:pt x="0" y="0"/>
                </a:moveTo>
                <a:lnTo>
                  <a:pt x="8967001" y="0"/>
                </a:lnTo>
                <a:lnTo>
                  <a:pt x="8967001" y="7323804"/>
                </a:lnTo>
                <a:lnTo>
                  <a:pt x="0" y="7323804"/>
                </a:lnTo>
                <a:lnTo>
                  <a:pt x="0" y="0"/>
                </a:lnTo>
                <a:close/>
              </a:path>
            </a:pathLst>
          </a:custGeom>
          <a:blipFill>
            <a:blip r:embed="rId3"/>
            <a:stretch>
              <a:fillRect l="-25005" r="-20194"/>
            </a:stretch>
          </a:blipFill>
        </p:spPr>
        <p:txBody>
          <a:bodyPr/>
          <a:lstStyle/>
          <a:p>
            <a:endParaRPr lang="en-US"/>
          </a:p>
        </p:txBody>
      </p:sp>
      <p:sp>
        <p:nvSpPr>
          <p:cNvPr id="13" name="TextBox 13"/>
          <p:cNvSpPr txBox="1"/>
          <p:nvPr/>
        </p:nvSpPr>
        <p:spPr>
          <a:xfrm>
            <a:off x="1562886" y="2915571"/>
            <a:ext cx="6859845" cy="1810525"/>
          </a:xfrm>
          <a:prstGeom prst="rect">
            <a:avLst/>
          </a:prstGeom>
        </p:spPr>
        <p:txBody>
          <a:bodyPr lIns="0" tIns="0" rIns="0" bIns="0" rtlCol="0" anchor="t">
            <a:spAutoFit/>
          </a:bodyPr>
          <a:lstStyle/>
          <a:p>
            <a:pPr algn="just">
              <a:lnSpc>
                <a:spcPts val="3632"/>
              </a:lnSpc>
            </a:pPr>
            <a:r>
              <a:rPr lang="en-US" sz="2594" spc="25" dirty="0">
                <a:solidFill>
                  <a:srgbClr val="231F20"/>
                </a:solidFill>
                <a:latin typeface="Baloo"/>
                <a:ea typeface="Baloo"/>
                <a:cs typeface="Baloo"/>
                <a:sym typeface="Baloo"/>
              </a:rPr>
              <a:t>AI is transforming talent management and succession planning, addressing modern challenges and optimizing HR processes.</a:t>
            </a:r>
          </a:p>
          <a:p>
            <a:pPr marL="0" lvl="0" indent="0" algn="just">
              <a:lnSpc>
                <a:spcPts val="3632"/>
              </a:lnSpc>
            </a:pPr>
            <a:endParaRPr lang="en-US" sz="2594" spc="25" dirty="0">
              <a:solidFill>
                <a:srgbClr val="231F20"/>
              </a:solidFill>
              <a:latin typeface="Baloo"/>
              <a:ea typeface="Baloo"/>
              <a:cs typeface="Baloo"/>
              <a:sym typeface="Baloo"/>
            </a:endParaRPr>
          </a:p>
        </p:txBody>
      </p:sp>
      <p:sp>
        <p:nvSpPr>
          <p:cNvPr id="14" name="TextBox 14"/>
          <p:cNvSpPr txBox="1"/>
          <p:nvPr/>
        </p:nvSpPr>
        <p:spPr>
          <a:xfrm>
            <a:off x="1562886" y="4678470"/>
            <a:ext cx="6859845" cy="1810525"/>
          </a:xfrm>
          <a:prstGeom prst="rect">
            <a:avLst/>
          </a:prstGeom>
        </p:spPr>
        <p:txBody>
          <a:bodyPr lIns="0" tIns="0" rIns="0" bIns="0" rtlCol="0" anchor="t">
            <a:spAutoFit/>
          </a:bodyPr>
          <a:lstStyle/>
          <a:p>
            <a:pPr marL="0" lvl="0" indent="0" algn="just">
              <a:lnSpc>
                <a:spcPts val="3632"/>
              </a:lnSpc>
            </a:pPr>
            <a:r>
              <a:rPr lang="en-US" sz="2594" spc="25">
                <a:solidFill>
                  <a:srgbClr val="231F20"/>
                </a:solidFill>
                <a:latin typeface="Baloo"/>
                <a:ea typeface="Baloo"/>
                <a:cs typeface="Baloo"/>
                <a:sym typeface="Baloo"/>
              </a:rPr>
              <a:t>Embracing AI can enhance recruitment, employee development, performance management, engagement, and succession planning.</a:t>
            </a:r>
          </a:p>
        </p:txBody>
      </p:sp>
      <p:sp>
        <p:nvSpPr>
          <p:cNvPr id="15" name="TextBox 15"/>
          <p:cNvSpPr txBox="1"/>
          <p:nvPr/>
        </p:nvSpPr>
        <p:spPr>
          <a:xfrm>
            <a:off x="1562886" y="6898570"/>
            <a:ext cx="6859845" cy="1353325"/>
          </a:xfrm>
          <a:prstGeom prst="rect">
            <a:avLst/>
          </a:prstGeom>
        </p:spPr>
        <p:txBody>
          <a:bodyPr lIns="0" tIns="0" rIns="0" bIns="0" rtlCol="0" anchor="t">
            <a:spAutoFit/>
          </a:bodyPr>
          <a:lstStyle/>
          <a:p>
            <a:pPr marL="0" lvl="0" indent="0" algn="just">
              <a:lnSpc>
                <a:spcPts val="3632"/>
              </a:lnSpc>
            </a:pPr>
            <a:r>
              <a:rPr lang="en-US" sz="2594" spc="25">
                <a:solidFill>
                  <a:srgbClr val="231F20"/>
                </a:solidFill>
                <a:latin typeface="Baloo"/>
                <a:ea typeface="Baloo"/>
                <a:cs typeface="Baloo"/>
                <a:sym typeface="Baloo"/>
              </a:rPr>
              <a:t>Organizations must adapt to leverage AI's potential fully, ensuring competitiveness and success.</a:t>
            </a:r>
          </a:p>
        </p:txBody>
      </p:sp>
      <p:sp>
        <p:nvSpPr>
          <p:cNvPr id="16" name="TextBox 16"/>
          <p:cNvSpPr txBox="1"/>
          <p:nvPr/>
        </p:nvSpPr>
        <p:spPr>
          <a:xfrm>
            <a:off x="1357012" y="1500495"/>
            <a:ext cx="7376420" cy="1005501"/>
          </a:xfrm>
          <a:prstGeom prst="rect">
            <a:avLst/>
          </a:prstGeom>
        </p:spPr>
        <p:txBody>
          <a:bodyPr lIns="0" tIns="0" rIns="0" bIns="0" rtlCol="0" anchor="t">
            <a:spAutoFit/>
          </a:bodyPr>
          <a:lstStyle/>
          <a:p>
            <a:pPr algn="l">
              <a:lnSpc>
                <a:spcPts val="7326"/>
              </a:lnSpc>
              <a:spcBef>
                <a:spcPct val="0"/>
              </a:spcBef>
            </a:pPr>
            <a:r>
              <a:rPr lang="en-US" sz="8141" spc="-122">
                <a:solidFill>
                  <a:srgbClr val="E7AA04"/>
                </a:solidFill>
                <a:latin typeface="Montserrat Ultra-Bold"/>
                <a:ea typeface="Montserrat Ultra-Bold"/>
                <a:cs typeface="Montserrat Ultra-Bold"/>
                <a:sym typeface="Montserrat Ultra-Bold"/>
              </a:rPr>
              <a:t>CONCLUSION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3" name="Group 3"/>
          <p:cNvGrpSpPr/>
          <p:nvPr/>
        </p:nvGrpSpPr>
        <p:grpSpPr>
          <a:xfrm>
            <a:off x="-331740" y="1726151"/>
            <a:ext cx="7177254" cy="7177254"/>
            <a:chOff x="0" y="0"/>
            <a:chExt cx="3282950" cy="3282950"/>
          </a:xfrm>
        </p:grpSpPr>
        <p:sp>
          <p:nvSpPr>
            <p:cNvPr id="4" name="Freeform 4"/>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3"/>
              <a:stretch>
                <a:fillRect/>
              </a:stretch>
            </a:blipFill>
          </p:spPr>
          <p:txBody>
            <a:bodyPr/>
            <a:lstStyle/>
            <a:p>
              <a:endParaRPr lang="en-US"/>
            </a:p>
          </p:txBody>
        </p:sp>
      </p:grpSp>
      <p:sp>
        <p:nvSpPr>
          <p:cNvPr id="5" name="Freeform 5"/>
          <p:cNvSpPr/>
          <p:nvPr/>
        </p:nvSpPr>
        <p:spPr>
          <a:xfrm>
            <a:off x="7375144" y="4009079"/>
            <a:ext cx="1598198" cy="1598198"/>
          </a:xfrm>
          <a:custGeom>
            <a:avLst/>
            <a:gdLst/>
            <a:ahLst/>
            <a:cxnLst/>
            <a:rect l="l" t="t" r="r" b="b"/>
            <a:pathLst>
              <a:path w="1598198" h="1598198">
                <a:moveTo>
                  <a:pt x="0" y="0"/>
                </a:moveTo>
                <a:lnTo>
                  <a:pt x="1598198" y="0"/>
                </a:lnTo>
                <a:lnTo>
                  <a:pt x="1598198" y="1598197"/>
                </a:lnTo>
                <a:lnTo>
                  <a:pt x="0" y="1598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7375144" y="6443026"/>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9297984" y="4098178"/>
            <a:ext cx="7694616" cy="1355436"/>
          </a:xfrm>
          <a:prstGeom prst="rect">
            <a:avLst/>
          </a:prstGeom>
        </p:spPr>
        <p:txBody>
          <a:bodyPr wrap="square" lIns="0" tIns="0" rIns="0" bIns="0" rtlCol="0" anchor="t">
            <a:spAutoFit/>
          </a:bodyPr>
          <a:lstStyle/>
          <a:p>
            <a:pPr marL="0" lvl="0" indent="0" algn="just">
              <a:lnSpc>
                <a:spcPts val="3632"/>
              </a:lnSpc>
            </a:pPr>
            <a:r>
              <a:rPr lang="en-US" sz="2594" spc="25" dirty="0">
                <a:solidFill>
                  <a:srgbClr val="231F20"/>
                </a:solidFill>
                <a:latin typeface="Canva Sans 2 Bold"/>
                <a:ea typeface="Canva Sans 2 Bold"/>
                <a:cs typeface="Canva Sans 2 Bold"/>
                <a:sym typeface="Canva Sans 2 Bold"/>
              </a:rPr>
              <a:t>Present practical AI Tools that can be used to improve talent management &amp; SP practices within training </a:t>
            </a:r>
            <a:r>
              <a:rPr lang="en-US" sz="2594" spc="25" dirty="0" err="1">
                <a:solidFill>
                  <a:srgbClr val="231F20"/>
                </a:solidFill>
                <a:latin typeface="Canva Sans 2 Bold"/>
                <a:ea typeface="Canva Sans 2 Bold"/>
                <a:cs typeface="Canva Sans 2 Bold"/>
                <a:sym typeface="Canva Sans 2 Bold"/>
              </a:rPr>
              <a:t>organisations</a:t>
            </a:r>
            <a:r>
              <a:rPr lang="en-US" sz="2594" spc="25" dirty="0">
                <a:solidFill>
                  <a:srgbClr val="231F20"/>
                </a:solidFill>
                <a:latin typeface="Canva Sans 2 Bold"/>
                <a:ea typeface="Canva Sans 2 Bold"/>
                <a:cs typeface="Canva Sans 2 Bold"/>
                <a:sym typeface="Canva Sans 2 Bold"/>
              </a:rPr>
              <a:t>.</a:t>
            </a:r>
          </a:p>
        </p:txBody>
      </p:sp>
      <p:sp>
        <p:nvSpPr>
          <p:cNvPr id="9" name="TextBox 9"/>
          <p:cNvSpPr txBox="1"/>
          <p:nvPr/>
        </p:nvSpPr>
        <p:spPr>
          <a:xfrm>
            <a:off x="9297984" y="6678375"/>
            <a:ext cx="6449810" cy="1362850"/>
          </a:xfrm>
          <a:prstGeom prst="rect">
            <a:avLst/>
          </a:prstGeom>
        </p:spPr>
        <p:txBody>
          <a:bodyPr lIns="0" tIns="0" rIns="0" bIns="0" rtlCol="0" anchor="t">
            <a:spAutoFit/>
          </a:bodyPr>
          <a:lstStyle/>
          <a:p>
            <a:pPr algn="just">
              <a:lnSpc>
                <a:spcPts val="3632"/>
              </a:lnSpc>
            </a:pPr>
            <a:r>
              <a:rPr lang="en-US" sz="2594" spc="25" dirty="0">
                <a:solidFill>
                  <a:srgbClr val="231F20"/>
                </a:solidFill>
                <a:latin typeface="Canva Sans 2 Bold"/>
                <a:ea typeface="Canva Sans 2 Bold"/>
                <a:cs typeface="Canva Sans 2 Bold"/>
                <a:sym typeface="Canva Sans 2 Bold"/>
              </a:rPr>
              <a:t>Demonstrate how to leverage these tools to increase effectiveness .</a:t>
            </a:r>
          </a:p>
          <a:p>
            <a:pPr marL="0" lvl="0" indent="0" algn="just">
              <a:lnSpc>
                <a:spcPts val="3632"/>
              </a:lnSpc>
            </a:pPr>
            <a:endParaRPr lang="en-US" sz="2594" spc="25" dirty="0">
              <a:solidFill>
                <a:srgbClr val="231F20"/>
              </a:solidFill>
              <a:latin typeface="Canva Sans 2 Bold"/>
              <a:ea typeface="Canva Sans 2 Bold"/>
              <a:cs typeface="Canva Sans 2 Bold"/>
              <a:sym typeface="Canva Sans 2 Bold"/>
            </a:endParaRPr>
          </a:p>
        </p:txBody>
      </p:sp>
      <p:sp>
        <p:nvSpPr>
          <p:cNvPr id="10" name="TextBox 10"/>
          <p:cNvSpPr txBox="1"/>
          <p:nvPr/>
        </p:nvSpPr>
        <p:spPr>
          <a:xfrm>
            <a:off x="7552383" y="4555378"/>
            <a:ext cx="1243721" cy="448450"/>
          </a:xfrm>
          <a:prstGeom prst="rect">
            <a:avLst/>
          </a:prstGeom>
        </p:spPr>
        <p:txBody>
          <a:bodyPr lIns="0" tIns="0" rIns="0" bIns="0" rtlCol="0" anchor="t">
            <a:spAutoFit/>
          </a:bodyPr>
          <a:lstStyle/>
          <a:p>
            <a:pPr marL="0" lvl="0" indent="0" algn="ctr">
              <a:lnSpc>
                <a:spcPts val="3632"/>
              </a:lnSpc>
            </a:pPr>
            <a:r>
              <a:rPr lang="en-US" sz="2594" spc="25">
                <a:solidFill>
                  <a:srgbClr val="FFFFFF"/>
                </a:solidFill>
                <a:latin typeface="Canva Sans 2 Bold"/>
                <a:ea typeface="Canva Sans 2 Bold"/>
                <a:cs typeface="Canva Sans 2 Bold"/>
                <a:sym typeface="Canva Sans 2 Bold"/>
              </a:rPr>
              <a:t>Goal 1</a:t>
            </a:r>
          </a:p>
        </p:txBody>
      </p:sp>
      <p:sp>
        <p:nvSpPr>
          <p:cNvPr id="11" name="TextBox 11"/>
          <p:cNvSpPr txBox="1"/>
          <p:nvPr/>
        </p:nvSpPr>
        <p:spPr>
          <a:xfrm>
            <a:off x="7552383" y="6989325"/>
            <a:ext cx="1243721" cy="448450"/>
          </a:xfrm>
          <a:prstGeom prst="rect">
            <a:avLst/>
          </a:prstGeom>
        </p:spPr>
        <p:txBody>
          <a:bodyPr lIns="0" tIns="0" rIns="0" bIns="0" rtlCol="0" anchor="t">
            <a:spAutoFit/>
          </a:bodyPr>
          <a:lstStyle/>
          <a:p>
            <a:pPr marL="0" lvl="0" indent="0" algn="ctr">
              <a:lnSpc>
                <a:spcPts val="3632"/>
              </a:lnSpc>
            </a:pPr>
            <a:r>
              <a:rPr lang="en-US" sz="2594" spc="25">
                <a:solidFill>
                  <a:srgbClr val="FFFFFF"/>
                </a:solidFill>
                <a:latin typeface="Canva Sans 2 Bold"/>
                <a:ea typeface="Canva Sans 2 Bold"/>
                <a:cs typeface="Canva Sans 2 Bold"/>
                <a:sym typeface="Canva Sans 2 Bold"/>
              </a:rPr>
              <a:t>Goal 2</a:t>
            </a:r>
          </a:p>
        </p:txBody>
      </p:sp>
      <p:sp>
        <p:nvSpPr>
          <p:cNvPr id="12" name="TextBox 12"/>
          <p:cNvSpPr txBox="1"/>
          <p:nvPr/>
        </p:nvSpPr>
        <p:spPr>
          <a:xfrm>
            <a:off x="8973342" y="1387204"/>
            <a:ext cx="4581338" cy="1434466"/>
          </a:xfrm>
          <a:prstGeom prst="rect">
            <a:avLst/>
          </a:prstGeom>
        </p:spPr>
        <p:txBody>
          <a:bodyPr lIns="0" tIns="0" rIns="0" bIns="0" rtlCol="0" anchor="t">
            <a:spAutoFit/>
          </a:bodyPr>
          <a:lstStyle/>
          <a:p>
            <a:pPr algn="ctr">
              <a:lnSpc>
                <a:spcPts val="11729"/>
              </a:lnSpc>
              <a:spcBef>
                <a:spcPct val="0"/>
              </a:spcBef>
            </a:pPr>
            <a:r>
              <a:rPr lang="en-US" sz="8499" spc="424">
                <a:solidFill>
                  <a:srgbClr val="5E0774"/>
                </a:solidFill>
                <a:latin typeface="Montserrat Ultra-Bold"/>
                <a:ea typeface="Montserrat Ultra-Bold"/>
                <a:cs typeface="Montserrat Ultra-Bold"/>
                <a:sym typeface="Montserrat Ultra-Bold"/>
              </a:rPr>
              <a:t>GOALS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33607"/>
            <a:ext cx="18288000" cy="5979852"/>
            <a:chOff x="0" y="0"/>
            <a:chExt cx="4816593" cy="1574940"/>
          </a:xfrm>
        </p:grpSpPr>
        <p:sp>
          <p:nvSpPr>
            <p:cNvPr id="3" name="Freeform 3"/>
            <p:cNvSpPr/>
            <p:nvPr/>
          </p:nvSpPr>
          <p:spPr>
            <a:xfrm>
              <a:off x="0" y="0"/>
              <a:ext cx="4816592" cy="1574940"/>
            </a:xfrm>
            <a:custGeom>
              <a:avLst/>
              <a:gdLst/>
              <a:ahLst/>
              <a:cxnLst/>
              <a:rect l="l" t="t" r="r" b="b"/>
              <a:pathLst>
                <a:path w="4816592" h="1574940">
                  <a:moveTo>
                    <a:pt x="0" y="0"/>
                  </a:moveTo>
                  <a:lnTo>
                    <a:pt x="4816592" y="0"/>
                  </a:lnTo>
                  <a:lnTo>
                    <a:pt x="4816592" y="1574940"/>
                  </a:lnTo>
                  <a:lnTo>
                    <a:pt x="0" y="1574940"/>
                  </a:lnTo>
                  <a:close/>
                </a:path>
              </a:pathLst>
            </a:custGeom>
            <a:solidFill>
              <a:srgbClr val="5E0774"/>
            </a:solidFill>
          </p:spPr>
          <p:txBody>
            <a:bodyPr/>
            <a:lstStyle/>
            <a:p>
              <a:endParaRPr lang="en-US"/>
            </a:p>
          </p:txBody>
        </p:sp>
        <p:sp>
          <p:nvSpPr>
            <p:cNvPr id="4" name="TextBox 4"/>
            <p:cNvSpPr txBox="1"/>
            <p:nvPr/>
          </p:nvSpPr>
          <p:spPr>
            <a:xfrm>
              <a:off x="0" y="-38100"/>
              <a:ext cx="4816593" cy="1613040"/>
            </a:xfrm>
            <a:prstGeom prst="rect">
              <a:avLst/>
            </a:prstGeom>
          </p:spPr>
          <p:txBody>
            <a:bodyPr lIns="50800" tIns="50800" rIns="50800" bIns="50800" rtlCol="0" anchor="ctr"/>
            <a:lstStyle/>
            <a:p>
              <a:pPr algn="ctr">
                <a:lnSpc>
                  <a:spcPts val="2932"/>
                </a:lnSpc>
              </a:pPr>
              <a:endParaRPr/>
            </a:p>
          </p:txBody>
        </p:sp>
      </p:grpSp>
      <p:sp>
        <p:nvSpPr>
          <p:cNvPr id="5" name="TextBox 5"/>
          <p:cNvSpPr txBox="1"/>
          <p:nvPr/>
        </p:nvSpPr>
        <p:spPr>
          <a:xfrm>
            <a:off x="3717166" y="3089335"/>
            <a:ext cx="10853668" cy="4020795"/>
          </a:xfrm>
          <a:prstGeom prst="rect">
            <a:avLst/>
          </a:prstGeom>
        </p:spPr>
        <p:txBody>
          <a:bodyPr lIns="0" tIns="0" rIns="0" bIns="0" rtlCol="0" anchor="t">
            <a:spAutoFit/>
          </a:bodyPr>
          <a:lstStyle/>
          <a:p>
            <a:pPr algn="ctr">
              <a:lnSpc>
                <a:spcPts val="10532"/>
              </a:lnSpc>
            </a:pPr>
            <a:r>
              <a:rPr lang="en-US" sz="10030" spc="210">
                <a:solidFill>
                  <a:srgbClr val="FFFFFF"/>
                </a:solidFill>
                <a:latin typeface="Montserrat Ultra-Bold"/>
                <a:ea typeface="Montserrat Ultra-Bold"/>
                <a:cs typeface="Montserrat Ultra-Bold"/>
                <a:sym typeface="Montserrat Ultra-Bold"/>
              </a:rPr>
              <a:t>THANK YOU </a:t>
            </a:r>
          </a:p>
          <a:p>
            <a:pPr algn="ctr">
              <a:lnSpc>
                <a:spcPts val="10532"/>
              </a:lnSpc>
            </a:pPr>
            <a:r>
              <a:rPr lang="en-US" sz="10030" spc="210">
                <a:solidFill>
                  <a:srgbClr val="FFFFFF"/>
                </a:solidFill>
                <a:latin typeface="Montserrat Ultra-Bold"/>
                <a:ea typeface="Montserrat Ultra-Bold"/>
                <a:cs typeface="Montserrat Ultra-Bold"/>
                <a:sym typeface="Montserrat Ultra-Bold"/>
              </a:rPr>
              <a:t>FOR YOUR ATTENTION</a:t>
            </a:r>
          </a:p>
        </p:txBody>
      </p:sp>
      <p:sp>
        <p:nvSpPr>
          <p:cNvPr id="6" name="TextBox 6"/>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000000"/>
                </a:solidFill>
                <a:latin typeface="Canva Sans 2"/>
                <a:ea typeface="Canva Sans 2"/>
                <a:cs typeface="Canva Sans 2"/>
                <a:sym typeface="Canva Sans 2"/>
              </a:rPr>
              <a:t>Calle Cualquiera 123, Cualquier Lugar</a:t>
            </a:r>
          </a:p>
        </p:txBody>
      </p:sp>
      <p:sp>
        <p:nvSpPr>
          <p:cNvPr id="7" name="TextBox 14">
            <a:extLst>
              <a:ext uri="{FF2B5EF4-FFF2-40B4-BE49-F238E27FC236}">
                <a16:creationId xmlns:a16="http://schemas.microsoft.com/office/drawing/2014/main" id="{68095E3F-62CC-3AC8-3BEE-04BFCEB328D6}"/>
              </a:ext>
            </a:extLst>
          </p:cNvPr>
          <p:cNvSpPr txBox="1"/>
          <p:nvPr/>
        </p:nvSpPr>
        <p:spPr>
          <a:xfrm>
            <a:off x="5867400" y="7505700"/>
            <a:ext cx="7654653" cy="2669705"/>
          </a:xfrm>
          <a:prstGeom prst="rect">
            <a:avLst/>
          </a:prstGeom>
        </p:spPr>
        <p:txBody>
          <a:bodyPr lIns="0" tIns="0" rIns="0" bIns="0" rtlCol="0" anchor="t">
            <a:spAutoFit/>
          </a:bodyPr>
          <a:lstStyle/>
          <a:p>
            <a:pPr algn="ctr">
              <a:lnSpc>
                <a:spcPts val="3464"/>
              </a:lnSpc>
            </a:pPr>
            <a:r>
              <a:rPr lang="en-US" sz="2474" dirty="0">
                <a:solidFill>
                  <a:srgbClr val="FFFFFF"/>
                </a:solidFill>
                <a:latin typeface="Poppins Bold"/>
                <a:ea typeface="Poppins Bold"/>
                <a:cs typeface="Poppins Bold"/>
                <a:sym typeface="Poppins Bold"/>
              </a:rPr>
              <a:t>CHRISTIAN ELONGUE</a:t>
            </a:r>
          </a:p>
          <a:p>
            <a:pPr algn="ctr">
              <a:lnSpc>
                <a:spcPts val="3464"/>
              </a:lnSpc>
            </a:pPr>
            <a:r>
              <a:rPr lang="en-US" sz="2474" dirty="0">
                <a:solidFill>
                  <a:srgbClr val="5E0774"/>
                </a:solidFill>
                <a:latin typeface="Poppins Italics"/>
                <a:ea typeface="Poppins Italics"/>
                <a:cs typeface="Poppins Italics"/>
                <a:sym typeface="Poppins Italics"/>
              </a:rPr>
              <a:t>Knowledge and Talent Management consultant, </a:t>
            </a:r>
            <a:r>
              <a:rPr lang="en-US" sz="2474" dirty="0" err="1">
                <a:solidFill>
                  <a:srgbClr val="5E0774"/>
                </a:solidFill>
                <a:latin typeface="Poppins Italics"/>
                <a:ea typeface="Poppins Italics"/>
                <a:cs typeface="Poppins Italics"/>
                <a:sym typeface="Poppins Italics"/>
              </a:rPr>
              <a:t>Kabod</a:t>
            </a:r>
            <a:r>
              <a:rPr lang="en-US" sz="2474" dirty="0">
                <a:solidFill>
                  <a:srgbClr val="5E0774"/>
                </a:solidFill>
                <a:latin typeface="Poppins Italics"/>
                <a:ea typeface="Poppins Italics"/>
                <a:cs typeface="Poppins Italics"/>
                <a:sym typeface="Poppins Italics"/>
              </a:rPr>
              <a:t> Group</a:t>
            </a:r>
          </a:p>
          <a:p>
            <a:pPr algn="ctr">
              <a:lnSpc>
                <a:spcPts val="3464"/>
              </a:lnSpc>
            </a:pPr>
            <a:r>
              <a:rPr lang="en-US" sz="2474" dirty="0">
                <a:solidFill>
                  <a:srgbClr val="5E0774"/>
                </a:solidFill>
                <a:latin typeface="Poppins Italics"/>
                <a:ea typeface="Poppins Italics"/>
                <a:cs typeface="Poppins Italics"/>
                <a:sym typeface="Poppins Italics"/>
                <a:hlinkClick r:id="rId2"/>
              </a:rPr>
              <a:t>elongue@kabodgroup.com</a:t>
            </a:r>
            <a:r>
              <a:rPr lang="en-US" sz="2474" dirty="0">
                <a:solidFill>
                  <a:srgbClr val="5E0774"/>
                </a:solidFill>
                <a:latin typeface="Poppins Italics"/>
                <a:ea typeface="Poppins Italics"/>
                <a:cs typeface="Poppins Italics"/>
                <a:sym typeface="Poppins Italics"/>
              </a:rPr>
              <a:t> </a:t>
            </a:r>
          </a:p>
          <a:p>
            <a:pPr algn="ctr">
              <a:lnSpc>
                <a:spcPts val="3464"/>
              </a:lnSpc>
            </a:pPr>
            <a:r>
              <a:rPr lang="en-US" sz="2474" dirty="0">
                <a:solidFill>
                  <a:srgbClr val="5E0774"/>
                </a:solidFill>
                <a:latin typeface="Poppins Italics"/>
                <a:ea typeface="Poppins Italics"/>
                <a:cs typeface="Poppins Italics"/>
                <a:sym typeface="Poppins Italics"/>
              </a:rPr>
              <a:t>+233 055 015 7572</a:t>
            </a:r>
          </a:p>
          <a:p>
            <a:pPr algn="ctr">
              <a:lnSpc>
                <a:spcPts val="3464"/>
              </a:lnSpc>
              <a:spcBef>
                <a:spcPct val="0"/>
              </a:spcBef>
            </a:pPr>
            <a:endParaRPr lang="en-US" sz="2474" dirty="0">
              <a:solidFill>
                <a:srgbClr val="5E0774"/>
              </a:solidFill>
              <a:latin typeface="Poppins Italics"/>
              <a:ea typeface="Poppins Italics"/>
              <a:cs typeface="Poppins Italics"/>
              <a:sym typeface="Poppi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469364" y="2158379"/>
            <a:ext cx="3194382" cy="1584621"/>
            <a:chOff x="0" y="0"/>
            <a:chExt cx="797247" cy="395486"/>
          </a:xfrm>
        </p:grpSpPr>
        <p:sp>
          <p:nvSpPr>
            <p:cNvPr id="4" name="Freeform 4"/>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5E0774"/>
            </a:solidFill>
            <a:ln cap="sq">
              <a:noFill/>
              <a:prstDash val="solid"/>
              <a:miter/>
            </a:ln>
          </p:spPr>
          <p:txBody>
            <a:bodyPr/>
            <a:lstStyle/>
            <a:p>
              <a:endParaRPr lang="en-US"/>
            </a:p>
          </p:txBody>
        </p:sp>
        <p:sp>
          <p:nvSpPr>
            <p:cNvPr id="5" name="TextBox 5"/>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6" name="Group 6"/>
          <p:cNvGrpSpPr/>
          <p:nvPr/>
        </p:nvGrpSpPr>
        <p:grpSpPr>
          <a:xfrm>
            <a:off x="469364" y="6093284"/>
            <a:ext cx="3194382" cy="1584621"/>
            <a:chOff x="0" y="0"/>
            <a:chExt cx="797247" cy="395486"/>
          </a:xfrm>
        </p:grpSpPr>
        <p:sp>
          <p:nvSpPr>
            <p:cNvPr id="7" name="Freeform 7"/>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F37221"/>
            </a:solidFill>
            <a:ln cap="sq">
              <a:noFill/>
              <a:prstDash val="solid"/>
              <a:miter/>
            </a:ln>
          </p:spPr>
          <p:txBody>
            <a:bodyPr/>
            <a:lstStyle/>
            <a:p>
              <a:endParaRPr lang="en-US"/>
            </a:p>
          </p:txBody>
        </p:sp>
        <p:sp>
          <p:nvSpPr>
            <p:cNvPr id="8" name="TextBox 8"/>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9" name="Group 9"/>
          <p:cNvGrpSpPr/>
          <p:nvPr/>
        </p:nvGrpSpPr>
        <p:grpSpPr>
          <a:xfrm>
            <a:off x="469364" y="8012579"/>
            <a:ext cx="3194382" cy="1584621"/>
            <a:chOff x="0" y="0"/>
            <a:chExt cx="797247" cy="395486"/>
          </a:xfrm>
        </p:grpSpPr>
        <p:sp>
          <p:nvSpPr>
            <p:cNvPr id="10" name="Freeform 10"/>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004AAD"/>
            </a:solidFill>
            <a:ln cap="sq">
              <a:noFill/>
              <a:prstDash val="solid"/>
              <a:miter/>
            </a:ln>
          </p:spPr>
          <p:txBody>
            <a:bodyPr/>
            <a:lstStyle/>
            <a:p>
              <a:endParaRPr lang="en-US"/>
            </a:p>
          </p:txBody>
        </p:sp>
        <p:sp>
          <p:nvSpPr>
            <p:cNvPr id="11" name="TextBox 11"/>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12" name="Group 12"/>
          <p:cNvGrpSpPr/>
          <p:nvPr/>
        </p:nvGrpSpPr>
        <p:grpSpPr>
          <a:xfrm>
            <a:off x="469364" y="4081196"/>
            <a:ext cx="3194382" cy="1584621"/>
            <a:chOff x="0" y="0"/>
            <a:chExt cx="797247" cy="395486"/>
          </a:xfrm>
        </p:grpSpPr>
        <p:sp>
          <p:nvSpPr>
            <p:cNvPr id="13" name="Freeform 13"/>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00BF63"/>
            </a:solidFill>
            <a:ln cap="sq">
              <a:noFill/>
              <a:prstDash val="solid"/>
              <a:miter/>
            </a:ln>
          </p:spPr>
          <p:txBody>
            <a:bodyPr/>
            <a:lstStyle/>
            <a:p>
              <a:endParaRPr lang="en-US"/>
            </a:p>
          </p:txBody>
        </p:sp>
        <p:sp>
          <p:nvSpPr>
            <p:cNvPr id="14" name="TextBox 14"/>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15" name="Group 15"/>
          <p:cNvGrpSpPr/>
          <p:nvPr/>
        </p:nvGrpSpPr>
        <p:grpSpPr>
          <a:xfrm>
            <a:off x="3986625" y="2158379"/>
            <a:ext cx="3194382" cy="1584621"/>
            <a:chOff x="0" y="0"/>
            <a:chExt cx="797247" cy="395486"/>
          </a:xfrm>
        </p:grpSpPr>
        <p:sp>
          <p:nvSpPr>
            <p:cNvPr id="16" name="Freeform 16"/>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00BF63"/>
            </a:solidFill>
            <a:ln cap="sq">
              <a:noFill/>
              <a:prstDash val="solid"/>
              <a:miter/>
            </a:ln>
          </p:spPr>
          <p:txBody>
            <a:bodyPr/>
            <a:lstStyle/>
            <a:p>
              <a:endParaRPr lang="en-US"/>
            </a:p>
          </p:txBody>
        </p:sp>
        <p:sp>
          <p:nvSpPr>
            <p:cNvPr id="17" name="TextBox 17"/>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18" name="Group 18"/>
          <p:cNvGrpSpPr/>
          <p:nvPr/>
        </p:nvGrpSpPr>
        <p:grpSpPr>
          <a:xfrm>
            <a:off x="3986625" y="6093284"/>
            <a:ext cx="3194382" cy="1584621"/>
            <a:chOff x="0" y="0"/>
            <a:chExt cx="797247" cy="395486"/>
          </a:xfrm>
        </p:grpSpPr>
        <p:sp>
          <p:nvSpPr>
            <p:cNvPr id="19" name="Freeform 19"/>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004AAD"/>
            </a:solidFill>
            <a:ln cap="sq">
              <a:noFill/>
              <a:prstDash val="solid"/>
              <a:miter/>
            </a:ln>
          </p:spPr>
          <p:txBody>
            <a:bodyPr/>
            <a:lstStyle/>
            <a:p>
              <a:endParaRPr lang="en-US"/>
            </a:p>
          </p:txBody>
        </p:sp>
        <p:sp>
          <p:nvSpPr>
            <p:cNvPr id="20" name="TextBox 20"/>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21" name="Group 21"/>
          <p:cNvGrpSpPr/>
          <p:nvPr/>
        </p:nvGrpSpPr>
        <p:grpSpPr>
          <a:xfrm>
            <a:off x="3986625" y="8012579"/>
            <a:ext cx="3194382" cy="1584621"/>
            <a:chOff x="0" y="0"/>
            <a:chExt cx="797247" cy="395486"/>
          </a:xfrm>
        </p:grpSpPr>
        <p:sp>
          <p:nvSpPr>
            <p:cNvPr id="22" name="Freeform 22"/>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E7AA04"/>
            </a:solidFill>
            <a:ln cap="sq">
              <a:noFill/>
              <a:prstDash val="solid"/>
              <a:miter/>
            </a:ln>
          </p:spPr>
          <p:txBody>
            <a:bodyPr/>
            <a:lstStyle/>
            <a:p>
              <a:endParaRPr lang="en-US"/>
            </a:p>
          </p:txBody>
        </p:sp>
        <p:sp>
          <p:nvSpPr>
            <p:cNvPr id="23" name="TextBox 23"/>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24" name="Group 24"/>
          <p:cNvGrpSpPr/>
          <p:nvPr/>
        </p:nvGrpSpPr>
        <p:grpSpPr>
          <a:xfrm>
            <a:off x="3986625" y="4081196"/>
            <a:ext cx="3194382" cy="1584621"/>
            <a:chOff x="0" y="0"/>
            <a:chExt cx="797247" cy="395486"/>
          </a:xfrm>
        </p:grpSpPr>
        <p:sp>
          <p:nvSpPr>
            <p:cNvPr id="25" name="Freeform 25"/>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F37221"/>
            </a:solidFill>
            <a:ln cap="sq">
              <a:noFill/>
              <a:prstDash val="solid"/>
              <a:miter/>
            </a:ln>
          </p:spPr>
          <p:txBody>
            <a:bodyPr/>
            <a:lstStyle/>
            <a:p>
              <a:endParaRPr lang="en-US"/>
            </a:p>
          </p:txBody>
        </p:sp>
        <p:sp>
          <p:nvSpPr>
            <p:cNvPr id="26" name="TextBox 26"/>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27" name="Group 27"/>
          <p:cNvGrpSpPr/>
          <p:nvPr/>
        </p:nvGrpSpPr>
        <p:grpSpPr>
          <a:xfrm>
            <a:off x="7502657" y="2158379"/>
            <a:ext cx="3194382" cy="1584621"/>
            <a:chOff x="0" y="0"/>
            <a:chExt cx="797247" cy="395486"/>
          </a:xfrm>
        </p:grpSpPr>
        <p:sp>
          <p:nvSpPr>
            <p:cNvPr id="28" name="Freeform 28"/>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F37221"/>
            </a:solidFill>
            <a:ln cap="sq">
              <a:noFill/>
              <a:prstDash val="solid"/>
              <a:miter/>
            </a:ln>
          </p:spPr>
          <p:txBody>
            <a:bodyPr/>
            <a:lstStyle/>
            <a:p>
              <a:endParaRPr lang="en-US"/>
            </a:p>
          </p:txBody>
        </p:sp>
        <p:sp>
          <p:nvSpPr>
            <p:cNvPr id="29" name="TextBox 29"/>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30" name="Group 30"/>
          <p:cNvGrpSpPr/>
          <p:nvPr/>
        </p:nvGrpSpPr>
        <p:grpSpPr>
          <a:xfrm>
            <a:off x="7502657" y="6093284"/>
            <a:ext cx="3194382" cy="1584621"/>
            <a:chOff x="0" y="0"/>
            <a:chExt cx="797247" cy="395486"/>
          </a:xfrm>
        </p:grpSpPr>
        <p:sp>
          <p:nvSpPr>
            <p:cNvPr id="31" name="Freeform 31"/>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E7AA04"/>
            </a:solidFill>
            <a:ln cap="sq">
              <a:noFill/>
              <a:prstDash val="solid"/>
              <a:miter/>
            </a:ln>
          </p:spPr>
          <p:txBody>
            <a:bodyPr/>
            <a:lstStyle/>
            <a:p>
              <a:endParaRPr lang="en-US"/>
            </a:p>
          </p:txBody>
        </p:sp>
        <p:sp>
          <p:nvSpPr>
            <p:cNvPr id="32" name="TextBox 32"/>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33" name="Group 33"/>
          <p:cNvGrpSpPr/>
          <p:nvPr/>
        </p:nvGrpSpPr>
        <p:grpSpPr>
          <a:xfrm>
            <a:off x="7502657" y="8012579"/>
            <a:ext cx="3194382" cy="1584621"/>
            <a:chOff x="0" y="0"/>
            <a:chExt cx="797247" cy="395486"/>
          </a:xfrm>
        </p:grpSpPr>
        <p:sp>
          <p:nvSpPr>
            <p:cNvPr id="34" name="Freeform 34"/>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2F3439"/>
            </a:solidFill>
            <a:ln cap="sq">
              <a:noFill/>
              <a:prstDash val="solid"/>
              <a:miter/>
            </a:ln>
          </p:spPr>
          <p:txBody>
            <a:bodyPr/>
            <a:lstStyle/>
            <a:p>
              <a:endParaRPr lang="en-US"/>
            </a:p>
          </p:txBody>
        </p:sp>
        <p:sp>
          <p:nvSpPr>
            <p:cNvPr id="35" name="TextBox 35"/>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36" name="Group 36"/>
          <p:cNvGrpSpPr/>
          <p:nvPr/>
        </p:nvGrpSpPr>
        <p:grpSpPr>
          <a:xfrm>
            <a:off x="7502657" y="4081196"/>
            <a:ext cx="3194382" cy="1584621"/>
            <a:chOff x="0" y="0"/>
            <a:chExt cx="797247" cy="395486"/>
          </a:xfrm>
        </p:grpSpPr>
        <p:sp>
          <p:nvSpPr>
            <p:cNvPr id="37" name="Freeform 37"/>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004AAD"/>
            </a:solidFill>
            <a:ln cap="sq">
              <a:noFill/>
              <a:prstDash val="solid"/>
              <a:miter/>
            </a:ln>
          </p:spPr>
          <p:txBody>
            <a:bodyPr/>
            <a:lstStyle/>
            <a:p>
              <a:endParaRPr lang="en-US"/>
            </a:p>
          </p:txBody>
        </p:sp>
        <p:sp>
          <p:nvSpPr>
            <p:cNvPr id="38" name="TextBox 38"/>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39" name="Group 39"/>
          <p:cNvGrpSpPr/>
          <p:nvPr/>
        </p:nvGrpSpPr>
        <p:grpSpPr>
          <a:xfrm>
            <a:off x="11018689" y="2158379"/>
            <a:ext cx="3194382" cy="1584621"/>
            <a:chOff x="0" y="0"/>
            <a:chExt cx="797247" cy="395486"/>
          </a:xfrm>
        </p:grpSpPr>
        <p:sp>
          <p:nvSpPr>
            <p:cNvPr id="40" name="Freeform 40"/>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004AAD"/>
            </a:solidFill>
            <a:ln cap="sq">
              <a:noFill/>
              <a:prstDash val="solid"/>
              <a:miter/>
            </a:ln>
          </p:spPr>
          <p:txBody>
            <a:bodyPr/>
            <a:lstStyle/>
            <a:p>
              <a:endParaRPr lang="en-US"/>
            </a:p>
          </p:txBody>
        </p:sp>
        <p:sp>
          <p:nvSpPr>
            <p:cNvPr id="41" name="TextBox 41"/>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42" name="Group 42"/>
          <p:cNvGrpSpPr/>
          <p:nvPr/>
        </p:nvGrpSpPr>
        <p:grpSpPr>
          <a:xfrm>
            <a:off x="11018689" y="6093284"/>
            <a:ext cx="3194382" cy="1584621"/>
            <a:chOff x="0" y="0"/>
            <a:chExt cx="797247" cy="395486"/>
          </a:xfrm>
        </p:grpSpPr>
        <p:sp>
          <p:nvSpPr>
            <p:cNvPr id="43" name="Freeform 43"/>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2F3439"/>
            </a:solidFill>
            <a:ln cap="sq">
              <a:noFill/>
              <a:prstDash val="solid"/>
              <a:miter/>
            </a:ln>
          </p:spPr>
          <p:txBody>
            <a:bodyPr/>
            <a:lstStyle/>
            <a:p>
              <a:endParaRPr lang="en-US"/>
            </a:p>
          </p:txBody>
        </p:sp>
        <p:sp>
          <p:nvSpPr>
            <p:cNvPr id="44" name="TextBox 44"/>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45" name="Group 45"/>
          <p:cNvGrpSpPr/>
          <p:nvPr/>
        </p:nvGrpSpPr>
        <p:grpSpPr>
          <a:xfrm>
            <a:off x="11018689" y="8012579"/>
            <a:ext cx="3194382" cy="1584621"/>
            <a:chOff x="0" y="0"/>
            <a:chExt cx="797247" cy="395486"/>
          </a:xfrm>
        </p:grpSpPr>
        <p:sp>
          <p:nvSpPr>
            <p:cNvPr id="46" name="Freeform 46"/>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8C52FF"/>
            </a:solidFill>
            <a:ln cap="sq">
              <a:noFill/>
              <a:prstDash val="solid"/>
              <a:miter/>
            </a:ln>
          </p:spPr>
          <p:txBody>
            <a:bodyPr/>
            <a:lstStyle/>
            <a:p>
              <a:endParaRPr lang="en-US"/>
            </a:p>
          </p:txBody>
        </p:sp>
        <p:sp>
          <p:nvSpPr>
            <p:cNvPr id="47" name="TextBox 47"/>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48" name="Group 48"/>
          <p:cNvGrpSpPr/>
          <p:nvPr/>
        </p:nvGrpSpPr>
        <p:grpSpPr>
          <a:xfrm>
            <a:off x="11018689" y="4081196"/>
            <a:ext cx="3194382" cy="1584621"/>
            <a:chOff x="0" y="0"/>
            <a:chExt cx="797247" cy="395486"/>
          </a:xfrm>
        </p:grpSpPr>
        <p:sp>
          <p:nvSpPr>
            <p:cNvPr id="49" name="Freeform 49"/>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E7AA04"/>
            </a:solidFill>
            <a:ln cap="sq">
              <a:noFill/>
              <a:prstDash val="solid"/>
              <a:miter/>
            </a:ln>
          </p:spPr>
          <p:txBody>
            <a:bodyPr/>
            <a:lstStyle/>
            <a:p>
              <a:endParaRPr lang="en-US"/>
            </a:p>
          </p:txBody>
        </p:sp>
        <p:sp>
          <p:nvSpPr>
            <p:cNvPr id="50" name="TextBox 50"/>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51" name="Group 51"/>
          <p:cNvGrpSpPr/>
          <p:nvPr/>
        </p:nvGrpSpPr>
        <p:grpSpPr>
          <a:xfrm>
            <a:off x="14568669" y="2158379"/>
            <a:ext cx="3194382" cy="1584621"/>
            <a:chOff x="0" y="0"/>
            <a:chExt cx="797247" cy="395486"/>
          </a:xfrm>
        </p:grpSpPr>
        <p:sp>
          <p:nvSpPr>
            <p:cNvPr id="52" name="Freeform 52"/>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E7AA04"/>
            </a:solidFill>
            <a:ln cap="sq">
              <a:noFill/>
              <a:prstDash val="solid"/>
              <a:miter/>
            </a:ln>
          </p:spPr>
          <p:txBody>
            <a:bodyPr/>
            <a:lstStyle/>
            <a:p>
              <a:endParaRPr lang="en-US"/>
            </a:p>
          </p:txBody>
        </p:sp>
        <p:sp>
          <p:nvSpPr>
            <p:cNvPr id="53" name="TextBox 53"/>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54" name="Group 54"/>
          <p:cNvGrpSpPr/>
          <p:nvPr/>
        </p:nvGrpSpPr>
        <p:grpSpPr>
          <a:xfrm>
            <a:off x="14568669" y="6093284"/>
            <a:ext cx="3194382" cy="1584621"/>
            <a:chOff x="0" y="0"/>
            <a:chExt cx="797247" cy="395486"/>
          </a:xfrm>
        </p:grpSpPr>
        <p:sp>
          <p:nvSpPr>
            <p:cNvPr id="55" name="Freeform 55"/>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8C52FF"/>
            </a:solidFill>
            <a:ln cap="sq">
              <a:noFill/>
              <a:prstDash val="solid"/>
              <a:miter/>
            </a:ln>
          </p:spPr>
          <p:txBody>
            <a:bodyPr/>
            <a:lstStyle/>
            <a:p>
              <a:endParaRPr lang="en-US"/>
            </a:p>
          </p:txBody>
        </p:sp>
        <p:sp>
          <p:nvSpPr>
            <p:cNvPr id="56" name="TextBox 56"/>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57" name="Group 57"/>
          <p:cNvGrpSpPr/>
          <p:nvPr/>
        </p:nvGrpSpPr>
        <p:grpSpPr>
          <a:xfrm>
            <a:off x="14568669" y="8012579"/>
            <a:ext cx="3194382" cy="1584621"/>
            <a:chOff x="0" y="0"/>
            <a:chExt cx="797247" cy="395486"/>
          </a:xfrm>
        </p:grpSpPr>
        <p:sp>
          <p:nvSpPr>
            <p:cNvPr id="58" name="Freeform 58"/>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5E0774"/>
            </a:solidFill>
            <a:ln cap="sq">
              <a:noFill/>
              <a:prstDash val="solid"/>
              <a:miter/>
            </a:ln>
          </p:spPr>
          <p:txBody>
            <a:bodyPr/>
            <a:lstStyle/>
            <a:p>
              <a:endParaRPr lang="en-US"/>
            </a:p>
          </p:txBody>
        </p:sp>
        <p:sp>
          <p:nvSpPr>
            <p:cNvPr id="59" name="TextBox 59"/>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grpSp>
        <p:nvGrpSpPr>
          <p:cNvPr id="60" name="Group 60"/>
          <p:cNvGrpSpPr/>
          <p:nvPr/>
        </p:nvGrpSpPr>
        <p:grpSpPr>
          <a:xfrm>
            <a:off x="14568669" y="4081196"/>
            <a:ext cx="3194382" cy="1584621"/>
            <a:chOff x="0" y="0"/>
            <a:chExt cx="797247" cy="395486"/>
          </a:xfrm>
        </p:grpSpPr>
        <p:sp>
          <p:nvSpPr>
            <p:cNvPr id="61" name="Freeform 61"/>
            <p:cNvSpPr/>
            <p:nvPr/>
          </p:nvSpPr>
          <p:spPr>
            <a:xfrm>
              <a:off x="0" y="0"/>
              <a:ext cx="797247" cy="395486"/>
            </a:xfrm>
            <a:custGeom>
              <a:avLst/>
              <a:gdLst/>
              <a:ahLst/>
              <a:cxnLst/>
              <a:rect l="l" t="t" r="r" b="b"/>
              <a:pathLst>
                <a:path w="797247" h="395486">
                  <a:moveTo>
                    <a:pt x="46048" y="0"/>
                  </a:moveTo>
                  <a:lnTo>
                    <a:pt x="751198" y="0"/>
                  </a:lnTo>
                  <a:cubicBezTo>
                    <a:pt x="763411" y="0"/>
                    <a:pt x="775124" y="4852"/>
                    <a:pt x="783759" y="13487"/>
                  </a:cubicBezTo>
                  <a:cubicBezTo>
                    <a:pt x="792395" y="22123"/>
                    <a:pt x="797247" y="33836"/>
                    <a:pt x="797247" y="46048"/>
                  </a:cubicBezTo>
                  <a:lnTo>
                    <a:pt x="797247" y="349438"/>
                  </a:lnTo>
                  <a:cubicBezTo>
                    <a:pt x="797247" y="361650"/>
                    <a:pt x="792395" y="373363"/>
                    <a:pt x="783759" y="381999"/>
                  </a:cubicBezTo>
                  <a:cubicBezTo>
                    <a:pt x="775124" y="390634"/>
                    <a:pt x="763411" y="395486"/>
                    <a:pt x="751198" y="395486"/>
                  </a:cubicBezTo>
                  <a:lnTo>
                    <a:pt x="46048" y="395486"/>
                  </a:lnTo>
                  <a:cubicBezTo>
                    <a:pt x="33836" y="395486"/>
                    <a:pt x="22123" y="390634"/>
                    <a:pt x="13487" y="381999"/>
                  </a:cubicBezTo>
                  <a:cubicBezTo>
                    <a:pt x="4852" y="373363"/>
                    <a:pt x="0" y="361650"/>
                    <a:pt x="0" y="349438"/>
                  </a:cubicBezTo>
                  <a:lnTo>
                    <a:pt x="0" y="46048"/>
                  </a:lnTo>
                  <a:cubicBezTo>
                    <a:pt x="0" y="33836"/>
                    <a:pt x="4852" y="22123"/>
                    <a:pt x="13487" y="13487"/>
                  </a:cubicBezTo>
                  <a:cubicBezTo>
                    <a:pt x="22123" y="4852"/>
                    <a:pt x="33836" y="0"/>
                    <a:pt x="46048" y="0"/>
                  </a:cubicBezTo>
                  <a:close/>
                </a:path>
              </a:pathLst>
            </a:custGeom>
            <a:solidFill>
              <a:srgbClr val="2F3439"/>
            </a:solidFill>
            <a:ln cap="sq">
              <a:noFill/>
              <a:prstDash val="solid"/>
              <a:miter/>
            </a:ln>
          </p:spPr>
          <p:txBody>
            <a:bodyPr/>
            <a:lstStyle/>
            <a:p>
              <a:endParaRPr lang="en-US"/>
            </a:p>
          </p:txBody>
        </p:sp>
        <p:sp>
          <p:nvSpPr>
            <p:cNvPr id="62" name="TextBox 62"/>
            <p:cNvSpPr txBox="1"/>
            <p:nvPr/>
          </p:nvSpPr>
          <p:spPr>
            <a:xfrm>
              <a:off x="0" y="-38100"/>
              <a:ext cx="797247" cy="433586"/>
            </a:xfrm>
            <a:prstGeom prst="rect">
              <a:avLst/>
            </a:prstGeom>
          </p:spPr>
          <p:txBody>
            <a:bodyPr lIns="50800" tIns="50800" rIns="50800" bIns="50800" rtlCol="0" anchor="ctr"/>
            <a:lstStyle/>
            <a:p>
              <a:pPr algn="ctr">
                <a:lnSpc>
                  <a:spcPts val="2932"/>
                </a:lnSpc>
              </a:pPr>
              <a:endParaRPr/>
            </a:p>
          </p:txBody>
        </p:sp>
      </p:grpSp>
      <p:sp>
        <p:nvSpPr>
          <p:cNvPr id="63" name="TextBox 63"/>
          <p:cNvSpPr txBox="1"/>
          <p:nvPr/>
        </p:nvSpPr>
        <p:spPr>
          <a:xfrm>
            <a:off x="2345718" y="616599"/>
            <a:ext cx="12722637" cy="1113155"/>
          </a:xfrm>
          <a:prstGeom prst="rect">
            <a:avLst/>
          </a:prstGeom>
        </p:spPr>
        <p:txBody>
          <a:bodyPr lIns="0" tIns="0" rIns="0" bIns="0" rtlCol="0" anchor="t">
            <a:spAutoFit/>
          </a:bodyPr>
          <a:lstStyle/>
          <a:p>
            <a:pPr algn="ctr">
              <a:lnSpc>
                <a:spcPts val="8560"/>
              </a:lnSpc>
            </a:pPr>
            <a:r>
              <a:rPr lang="en-US" sz="8000" spc="-120">
                <a:solidFill>
                  <a:srgbClr val="5E0774"/>
                </a:solidFill>
                <a:latin typeface="Montserrat Ultra-Bold"/>
                <a:ea typeface="Montserrat Ultra-Bold"/>
                <a:cs typeface="Montserrat Ultra-Bold"/>
                <a:sym typeface="Montserrat Ultra-Bold"/>
              </a:rPr>
              <a:t>TARGET AUDIENCE</a:t>
            </a:r>
          </a:p>
        </p:txBody>
      </p:sp>
      <p:sp>
        <p:nvSpPr>
          <p:cNvPr id="64" name="TextBox 64"/>
          <p:cNvSpPr txBox="1"/>
          <p:nvPr/>
        </p:nvSpPr>
        <p:spPr>
          <a:xfrm>
            <a:off x="725865" y="2633160"/>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Training Coordinator</a:t>
            </a:r>
          </a:p>
        </p:txBody>
      </p:sp>
      <p:sp>
        <p:nvSpPr>
          <p:cNvPr id="65" name="TextBox 65"/>
          <p:cNvSpPr txBox="1"/>
          <p:nvPr/>
        </p:nvSpPr>
        <p:spPr>
          <a:xfrm>
            <a:off x="725865" y="6417917"/>
            <a:ext cx="2772909" cy="1021079"/>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Employee Relations Specialist</a:t>
            </a:r>
          </a:p>
        </p:txBody>
      </p:sp>
      <p:sp>
        <p:nvSpPr>
          <p:cNvPr id="66" name="TextBox 66"/>
          <p:cNvSpPr txBox="1"/>
          <p:nvPr/>
        </p:nvSpPr>
        <p:spPr>
          <a:xfrm>
            <a:off x="725865" y="8521569"/>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HR Director/VP of HR</a:t>
            </a:r>
          </a:p>
        </p:txBody>
      </p:sp>
      <p:sp>
        <p:nvSpPr>
          <p:cNvPr id="67" name="TextBox 67"/>
          <p:cNvSpPr txBox="1"/>
          <p:nvPr/>
        </p:nvSpPr>
        <p:spPr>
          <a:xfrm>
            <a:off x="725865" y="4555977"/>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Performance Consultant</a:t>
            </a:r>
          </a:p>
        </p:txBody>
      </p:sp>
      <p:sp>
        <p:nvSpPr>
          <p:cNvPr id="68" name="TextBox 68"/>
          <p:cNvSpPr txBox="1"/>
          <p:nvPr/>
        </p:nvSpPr>
        <p:spPr>
          <a:xfrm>
            <a:off x="4196747" y="2633160"/>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E-learning Developer</a:t>
            </a:r>
          </a:p>
        </p:txBody>
      </p:sp>
      <p:sp>
        <p:nvSpPr>
          <p:cNvPr id="69" name="TextBox 69"/>
          <p:cNvSpPr txBox="1"/>
          <p:nvPr/>
        </p:nvSpPr>
        <p:spPr>
          <a:xfrm>
            <a:off x="4196747" y="6568065"/>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HR Business Partner</a:t>
            </a:r>
          </a:p>
        </p:txBody>
      </p:sp>
      <p:sp>
        <p:nvSpPr>
          <p:cNvPr id="70" name="TextBox 70"/>
          <p:cNvSpPr txBox="1"/>
          <p:nvPr/>
        </p:nvSpPr>
        <p:spPr>
          <a:xfrm>
            <a:off x="4168676" y="8355718"/>
            <a:ext cx="2772909" cy="1021079"/>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Organizational Development Specialist</a:t>
            </a:r>
          </a:p>
        </p:txBody>
      </p:sp>
      <p:sp>
        <p:nvSpPr>
          <p:cNvPr id="71" name="TextBox 71"/>
          <p:cNvSpPr txBox="1"/>
          <p:nvPr/>
        </p:nvSpPr>
        <p:spPr>
          <a:xfrm>
            <a:off x="4196747" y="4555977"/>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Chief Learning Officer (CLO)</a:t>
            </a:r>
          </a:p>
        </p:txBody>
      </p:sp>
      <p:sp>
        <p:nvSpPr>
          <p:cNvPr id="72" name="TextBox 72"/>
          <p:cNvSpPr txBox="1"/>
          <p:nvPr/>
        </p:nvSpPr>
        <p:spPr>
          <a:xfrm>
            <a:off x="7532812" y="2301459"/>
            <a:ext cx="3345156" cy="1352780"/>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Learning Management System (LMS) Administrator</a:t>
            </a:r>
          </a:p>
        </p:txBody>
      </p:sp>
      <p:sp>
        <p:nvSpPr>
          <p:cNvPr id="73" name="TextBox 73"/>
          <p:cNvSpPr txBox="1"/>
          <p:nvPr/>
        </p:nvSpPr>
        <p:spPr>
          <a:xfrm>
            <a:off x="7532812" y="6417917"/>
            <a:ext cx="3023239" cy="1021079"/>
          </a:xfrm>
          <a:prstGeom prst="rect">
            <a:avLst/>
          </a:prstGeom>
        </p:spPr>
        <p:txBody>
          <a:bodyPr lIns="0" tIns="0" rIns="0" bIns="0" rtlCol="0" anchor="t">
            <a:spAutoFit/>
          </a:bodyPr>
          <a:lstStyle/>
          <a:p>
            <a:pPr algn="ctr">
              <a:lnSpc>
                <a:spcPts val="2638"/>
              </a:lnSpc>
            </a:pPr>
            <a:r>
              <a:rPr lang="en-US" sz="2931" spc="-43">
                <a:solidFill>
                  <a:srgbClr val="FDFBFB"/>
                </a:solidFill>
                <a:latin typeface="Baloo"/>
                <a:ea typeface="Baloo"/>
                <a:cs typeface="Baloo"/>
                <a:sym typeface="Baloo"/>
              </a:rPr>
              <a:t>Talent </a:t>
            </a:r>
          </a:p>
          <a:p>
            <a:pPr algn="ctr">
              <a:lnSpc>
                <a:spcPts val="2638"/>
              </a:lnSpc>
              <a:spcBef>
                <a:spcPct val="0"/>
              </a:spcBef>
            </a:pPr>
            <a:r>
              <a:rPr lang="en-US" sz="2931" spc="-43">
                <a:solidFill>
                  <a:srgbClr val="FDFBFB"/>
                </a:solidFill>
                <a:latin typeface="Baloo"/>
                <a:ea typeface="Baloo"/>
                <a:cs typeface="Baloo"/>
                <a:sym typeface="Baloo"/>
              </a:rPr>
              <a:t>Acquisition Manager</a:t>
            </a:r>
          </a:p>
        </p:txBody>
      </p:sp>
      <p:sp>
        <p:nvSpPr>
          <p:cNvPr id="74" name="TextBox 74"/>
          <p:cNvSpPr txBox="1"/>
          <p:nvPr/>
        </p:nvSpPr>
        <p:spPr>
          <a:xfrm>
            <a:off x="7532812" y="8337212"/>
            <a:ext cx="3023239" cy="1021079"/>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Talent Management Specialist</a:t>
            </a:r>
          </a:p>
        </p:txBody>
      </p:sp>
      <p:sp>
        <p:nvSpPr>
          <p:cNvPr id="75" name="TextBox 75"/>
          <p:cNvSpPr txBox="1"/>
          <p:nvPr/>
        </p:nvSpPr>
        <p:spPr>
          <a:xfrm>
            <a:off x="7532812" y="4555977"/>
            <a:ext cx="3345156"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Instructional Designer</a:t>
            </a:r>
          </a:p>
        </p:txBody>
      </p:sp>
      <p:sp>
        <p:nvSpPr>
          <p:cNvPr id="76" name="TextBox 76"/>
          <p:cNvSpPr txBox="1"/>
          <p:nvPr/>
        </p:nvSpPr>
        <p:spPr>
          <a:xfrm>
            <a:off x="11336864" y="2483013"/>
            <a:ext cx="2772909" cy="1021079"/>
          </a:xfrm>
          <a:prstGeom prst="rect">
            <a:avLst/>
          </a:prstGeom>
        </p:spPr>
        <p:txBody>
          <a:bodyPr lIns="0" tIns="0" rIns="0" bIns="0" rtlCol="0" anchor="t">
            <a:spAutoFit/>
          </a:bodyPr>
          <a:lstStyle/>
          <a:p>
            <a:pPr algn="ctr">
              <a:lnSpc>
                <a:spcPts val="2638"/>
              </a:lnSpc>
            </a:pPr>
            <a:r>
              <a:rPr lang="en-US" sz="2931" spc="-43">
                <a:solidFill>
                  <a:srgbClr val="FDFBFB"/>
                </a:solidFill>
                <a:latin typeface="Baloo"/>
                <a:ea typeface="Baloo"/>
                <a:cs typeface="Baloo"/>
                <a:sym typeface="Baloo"/>
              </a:rPr>
              <a:t>Training Facilitator</a:t>
            </a:r>
          </a:p>
          <a:p>
            <a:pPr algn="ctr">
              <a:lnSpc>
                <a:spcPts val="2638"/>
              </a:lnSpc>
              <a:spcBef>
                <a:spcPct val="0"/>
              </a:spcBef>
            </a:pPr>
            <a:r>
              <a:rPr lang="en-US" sz="2931" spc="-43">
                <a:solidFill>
                  <a:srgbClr val="FDFBFB"/>
                </a:solidFill>
                <a:latin typeface="Baloo"/>
                <a:ea typeface="Baloo"/>
                <a:cs typeface="Baloo"/>
                <a:sym typeface="Baloo"/>
              </a:rPr>
              <a:t>/Trainer</a:t>
            </a:r>
          </a:p>
        </p:txBody>
      </p:sp>
      <p:sp>
        <p:nvSpPr>
          <p:cNvPr id="77" name="TextBox 77"/>
          <p:cNvSpPr txBox="1"/>
          <p:nvPr/>
        </p:nvSpPr>
        <p:spPr>
          <a:xfrm>
            <a:off x="11336864" y="6568065"/>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HR Analytics Specialist</a:t>
            </a:r>
          </a:p>
        </p:txBody>
      </p:sp>
      <p:sp>
        <p:nvSpPr>
          <p:cNvPr id="78" name="TextBox 78"/>
          <p:cNvSpPr txBox="1"/>
          <p:nvPr/>
        </p:nvSpPr>
        <p:spPr>
          <a:xfrm>
            <a:off x="11336864" y="8487360"/>
            <a:ext cx="2772909" cy="689378"/>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Workforce Planning Analyst</a:t>
            </a:r>
          </a:p>
        </p:txBody>
      </p:sp>
      <p:sp>
        <p:nvSpPr>
          <p:cNvPr id="79" name="TextBox 79"/>
          <p:cNvSpPr txBox="1"/>
          <p:nvPr/>
        </p:nvSpPr>
        <p:spPr>
          <a:xfrm>
            <a:off x="11336864" y="4721827"/>
            <a:ext cx="2772909" cy="357677"/>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Recruiter</a:t>
            </a:r>
          </a:p>
        </p:txBody>
      </p:sp>
      <p:sp>
        <p:nvSpPr>
          <p:cNvPr id="80" name="TextBox 80"/>
          <p:cNvSpPr txBox="1"/>
          <p:nvPr/>
        </p:nvSpPr>
        <p:spPr>
          <a:xfrm>
            <a:off x="14775958" y="2483013"/>
            <a:ext cx="2772909" cy="1021079"/>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Learning Experience Designer</a:t>
            </a:r>
          </a:p>
        </p:txBody>
      </p:sp>
      <p:sp>
        <p:nvSpPr>
          <p:cNvPr id="81" name="TextBox 81"/>
          <p:cNvSpPr txBox="1"/>
          <p:nvPr/>
        </p:nvSpPr>
        <p:spPr>
          <a:xfrm>
            <a:off x="14775958" y="6417917"/>
            <a:ext cx="2772909" cy="1021079"/>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Diversity and Inclusion Manager</a:t>
            </a:r>
          </a:p>
        </p:txBody>
      </p:sp>
      <p:sp>
        <p:nvSpPr>
          <p:cNvPr id="82" name="TextBox 82"/>
          <p:cNvSpPr txBox="1"/>
          <p:nvPr/>
        </p:nvSpPr>
        <p:spPr>
          <a:xfrm>
            <a:off x="14775958" y="8337212"/>
            <a:ext cx="2772909" cy="1021079"/>
          </a:xfrm>
          <a:prstGeom prst="rect">
            <a:avLst/>
          </a:prstGeom>
        </p:spPr>
        <p:txBody>
          <a:bodyPr lIns="0" tIns="0" rIns="0" bIns="0" rtlCol="0" anchor="t">
            <a:spAutoFit/>
          </a:bodyPr>
          <a:lstStyle/>
          <a:p>
            <a:pPr algn="ctr">
              <a:lnSpc>
                <a:spcPts val="2638"/>
              </a:lnSpc>
              <a:spcBef>
                <a:spcPct val="0"/>
              </a:spcBef>
            </a:pPr>
            <a:r>
              <a:rPr lang="en-US" sz="2931" spc="-43">
                <a:solidFill>
                  <a:srgbClr val="FDFBFB"/>
                </a:solidFill>
                <a:latin typeface="Baloo"/>
                <a:ea typeface="Baloo"/>
                <a:cs typeface="Baloo"/>
                <a:sym typeface="Baloo"/>
              </a:rPr>
              <a:t>HR Information Systems (HRIS) Specialist</a:t>
            </a:r>
          </a:p>
        </p:txBody>
      </p:sp>
      <p:sp>
        <p:nvSpPr>
          <p:cNvPr id="83" name="TextBox 83"/>
          <p:cNvSpPr txBox="1"/>
          <p:nvPr/>
        </p:nvSpPr>
        <p:spPr>
          <a:xfrm>
            <a:off x="14775958" y="4405829"/>
            <a:ext cx="2772909" cy="1352780"/>
          </a:xfrm>
          <a:prstGeom prst="rect">
            <a:avLst/>
          </a:prstGeom>
        </p:spPr>
        <p:txBody>
          <a:bodyPr lIns="0" tIns="0" rIns="0" bIns="0" rtlCol="0" anchor="t">
            <a:spAutoFit/>
          </a:bodyPr>
          <a:lstStyle/>
          <a:p>
            <a:pPr algn="ctr">
              <a:lnSpc>
                <a:spcPts val="2638"/>
              </a:lnSpc>
            </a:pPr>
            <a:r>
              <a:rPr lang="en-US" sz="2931" spc="-43">
                <a:solidFill>
                  <a:srgbClr val="FDFBFB"/>
                </a:solidFill>
                <a:latin typeface="Baloo"/>
                <a:ea typeface="Baloo"/>
                <a:cs typeface="Baloo"/>
                <a:sym typeface="Baloo"/>
              </a:rPr>
              <a:t>Compensation and Benefits Specialist</a:t>
            </a:r>
          </a:p>
          <a:p>
            <a:pPr algn="ctr">
              <a:lnSpc>
                <a:spcPts val="2638"/>
              </a:lnSpc>
              <a:spcBef>
                <a:spcPct val="0"/>
              </a:spcBef>
            </a:pPr>
            <a:endParaRPr lang="en-US" sz="2931" spc="-43">
              <a:solidFill>
                <a:srgbClr val="FDFBFB"/>
              </a:solidFill>
              <a:latin typeface="Baloo"/>
              <a:ea typeface="Baloo"/>
              <a:cs typeface="Baloo"/>
              <a:sym typeface="Balo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0" y="16693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sp>
        <p:nvSpPr>
          <p:cNvPr id="3" name="Freeform 3"/>
          <p:cNvSpPr/>
          <p:nvPr/>
        </p:nvSpPr>
        <p:spPr>
          <a:xfrm>
            <a:off x="10555911" y="0"/>
            <a:ext cx="8920265" cy="10243367"/>
          </a:xfrm>
          <a:custGeom>
            <a:avLst/>
            <a:gdLst/>
            <a:ahLst/>
            <a:cxnLst/>
            <a:rect l="l" t="t" r="r" b="b"/>
            <a:pathLst>
              <a:path w="8920265" h="10243367">
                <a:moveTo>
                  <a:pt x="0" y="0"/>
                </a:moveTo>
                <a:lnTo>
                  <a:pt x="8920265" y="0"/>
                </a:lnTo>
                <a:lnTo>
                  <a:pt x="8920265" y="10243367"/>
                </a:lnTo>
                <a:lnTo>
                  <a:pt x="0" y="10243367"/>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788272" y="3238500"/>
            <a:ext cx="402582" cy="40258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A04"/>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932"/>
                </a:lnSpc>
              </a:pPr>
              <a:endParaRPr/>
            </a:p>
          </p:txBody>
        </p:sp>
      </p:grpSp>
      <p:grpSp>
        <p:nvGrpSpPr>
          <p:cNvPr id="10" name="Group 10"/>
          <p:cNvGrpSpPr/>
          <p:nvPr/>
        </p:nvGrpSpPr>
        <p:grpSpPr>
          <a:xfrm>
            <a:off x="826014" y="5805490"/>
            <a:ext cx="402582" cy="40258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A04"/>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932"/>
                </a:lnSpc>
              </a:pPr>
              <a:endParaRPr/>
            </a:p>
          </p:txBody>
        </p:sp>
      </p:grpSp>
      <p:sp>
        <p:nvSpPr>
          <p:cNvPr id="14" name="TextBox 14"/>
          <p:cNvSpPr txBox="1"/>
          <p:nvPr/>
        </p:nvSpPr>
        <p:spPr>
          <a:xfrm>
            <a:off x="1374940" y="2855548"/>
            <a:ext cx="9445459" cy="1408078"/>
          </a:xfrm>
          <a:prstGeom prst="rect">
            <a:avLst/>
          </a:prstGeom>
        </p:spPr>
        <p:txBody>
          <a:bodyPr wrap="square" lIns="0" tIns="0" rIns="0" bIns="0" rtlCol="0" anchor="t">
            <a:spAutoFit/>
          </a:bodyPr>
          <a:lstStyle/>
          <a:p>
            <a:pPr marL="0" lvl="0" indent="0" algn="just">
              <a:lnSpc>
                <a:spcPts val="3632"/>
              </a:lnSpc>
            </a:pPr>
            <a:r>
              <a:rPr lang="en-US" sz="3600" spc="25" dirty="0">
                <a:solidFill>
                  <a:srgbClr val="231F20"/>
                </a:solidFill>
                <a:latin typeface="Baloo"/>
                <a:ea typeface="Baloo"/>
                <a:cs typeface="Baloo"/>
                <a:sym typeface="Baloo"/>
              </a:rPr>
              <a:t>The global AI market is worth </a:t>
            </a:r>
            <a:r>
              <a:rPr lang="en-US" sz="3600" spc="25" dirty="0">
                <a:solidFill>
                  <a:srgbClr val="E7AA04"/>
                </a:solidFill>
                <a:latin typeface="Baloo"/>
                <a:ea typeface="Baloo"/>
                <a:cs typeface="Baloo"/>
                <a:sym typeface="Baloo"/>
              </a:rPr>
              <a:t>$196.63 billion</a:t>
            </a:r>
            <a:r>
              <a:rPr lang="en-US" sz="3600" spc="25" dirty="0">
                <a:solidFill>
                  <a:srgbClr val="231F20"/>
                </a:solidFill>
                <a:latin typeface="Baloo"/>
                <a:ea typeface="Baloo"/>
                <a:cs typeface="Baloo"/>
                <a:sym typeface="Baloo"/>
              </a:rPr>
              <a:t>. That's an increase of around </a:t>
            </a:r>
            <a:r>
              <a:rPr lang="en-US" sz="3600" spc="25" dirty="0">
                <a:solidFill>
                  <a:srgbClr val="E7AA04"/>
                </a:solidFill>
                <a:latin typeface="Baloo"/>
                <a:ea typeface="Baloo"/>
                <a:cs typeface="Baloo"/>
                <a:sym typeface="Baloo"/>
              </a:rPr>
              <a:t>$60 billion since 2022</a:t>
            </a:r>
            <a:r>
              <a:rPr lang="en-US" sz="3600" spc="25" dirty="0">
                <a:solidFill>
                  <a:srgbClr val="231F20"/>
                </a:solidFill>
                <a:latin typeface="Baloo"/>
                <a:ea typeface="Baloo"/>
                <a:cs typeface="Baloo"/>
                <a:sym typeface="Baloo"/>
              </a:rPr>
              <a:t>. </a:t>
            </a:r>
          </a:p>
        </p:txBody>
      </p:sp>
      <p:sp>
        <p:nvSpPr>
          <p:cNvPr id="15" name="TextBox 15"/>
          <p:cNvSpPr txBox="1"/>
          <p:nvPr/>
        </p:nvSpPr>
        <p:spPr>
          <a:xfrm>
            <a:off x="1507496" y="5516385"/>
            <a:ext cx="9236704" cy="1392689"/>
          </a:xfrm>
          <a:prstGeom prst="rect">
            <a:avLst/>
          </a:prstGeom>
        </p:spPr>
        <p:txBody>
          <a:bodyPr wrap="square" lIns="0" tIns="0" rIns="0" bIns="0" rtlCol="0" anchor="t">
            <a:spAutoFit/>
          </a:bodyPr>
          <a:lstStyle/>
          <a:p>
            <a:pPr marL="0" lvl="0" indent="0" algn="just">
              <a:lnSpc>
                <a:spcPts val="3632"/>
              </a:lnSpc>
            </a:pPr>
            <a:r>
              <a:rPr lang="fr-CM" sz="3200" spc="25" dirty="0">
                <a:solidFill>
                  <a:srgbClr val="231F20"/>
                </a:solidFill>
                <a:latin typeface="Baloo"/>
                <a:ea typeface="Baloo"/>
                <a:cs typeface="Baloo"/>
                <a:sym typeface="Baloo"/>
              </a:rPr>
              <a:t>AI </a:t>
            </a:r>
            <a:r>
              <a:rPr lang="fr-CM" sz="3200" spc="25" dirty="0" err="1">
                <a:solidFill>
                  <a:srgbClr val="231F20"/>
                </a:solidFill>
                <a:latin typeface="Baloo"/>
                <a:ea typeface="Baloo"/>
                <a:cs typeface="Baloo"/>
                <a:sym typeface="Baloo"/>
              </a:rPr>
              <a:t>is</a:t>
            </a:r>
            <a:r>
              <a:rPr lang="fr-CM" sz="3200" spc="25" dirty="0">
                <a:solidFill>
                  <a:srgbClr val="231F20"/>
                </a:solidFill>
                <a:latin typeface="Baloo"/>
                <a:ea typeface="Baloo"/>
                <a:cs typeface="Baloo"/>
                <a:sym typeface="Baloo"/>
              </a:rPr>
              <a:t> </a:t>
            </a:r>
            <a:r>
              <a:rPr lang="fr-CM" sz="3200" spc="25" dirty="0" err="1">
                <a:solidFill>
                  <a:srgbClr val="231F20"/>
                </a:solidFill>
                <a:latin typeface="Baloo"/>
                <a:ea typeface="Baloo"/>
                <a:cs typeface="Baloo"/>
                <a:sym typeface="Baloo"/>
              </a:rPr>
              <a:t>increasingly</a:t>
            </a:r>
            <a:r>
              <a:rPr lang="fr-CM" sz="3200" spc="25" dirty="0">
                <a:solidFill>
                  <a:srgbClr val="231F20"/>
                </a:solidFill>
                <a:latin typeface="Baloo"/>
                <a:ea typeface="Baloo"/>
                <a:cs typeface="Baloo"/>
                <a:sym typeface="Baloo"/>
              </a:rPr>
              <a:t> </a:t>
            </a:r>
            <a:r>
              <a:rPr lang="fr-CM" sz="3200" spc="25" dirty="0" err="1">
                <a:solidFill>
                  <a:srgbClr val="231F20"/>
                </a:solidFill>
                <a:latin typeface="Baloo"/>
                <a:ea typeface="Baloo"/>
                <a:cs typeface="Baloo"/>
                <a:sym typeface="Baloo"/>
              </a:rPr>
              <a:t>being</a:t>
            </a:r>
            <a:r>
              <a:rPr lang="fr-CM" sz="3200" spc="25" dirty="0">
                <a:solidFill>
                  <a:srgbClr val="231F20"/>
                </a:solidFill>
                <a:latin typeface="Baloo"/>
                <a:ea typeface="Baloo"/>
                <a:cs typeface="Baloo"/>
                <a:sym typeface="Baloo"/>
              </a:rPr>
              <a:t> </a:t>
            </a:r>
            <a:r>
              <a:rPr lang="fr-CM" sz="3200" spc="25" dirty="0" err="1">
                <a:solidFill>
                  <a:srgbClr val="231F20"/>
                </a:solidFill>
                <a:latin typeface="Baloo"/>
                <a:ea typeface="Baloo"/>
                <a:cs typeface="Baloo"/>
                <a:sym typeface="Baloo"/>
              </a:rPr>
              <a:t>used</a:t>
            </a:r>
            <a:r>
              <a:rPr lang="fr-CM" sz="3200" spc="25" dirty="0">
                <a:solidFill>
                  <a:srgbClr val="231F20"/>
                </a:solidFill>
                <a:latin typeface="Baloo"/>
                <a:ea typeface="Baloo"/>
                <a:cs typeface="Baloo"/>
                <a:sym typeface="Baloo"/>
              </a:rPr>
              <a:t> to </a:t>
            </a:r>
            <a:r>
              <a:rPr lang="fr-CM" sz="3200" spc="25" dirty="0" err="1">
                <a:solidFill>
                  <a:srgbClr val="231F20"/>
                </a:solidFill>
                <a:latin typeface="Baloo"/>
                <a:ea typeface="Baloo"/>
                <a:cs typeface="Baloo"/>
                <a:sym typeface="Baloo"/>
              </a:rPr>
              <a:t>increase</a:t>
            </a:r>
            <a:r>
              <a:rPr lang="fr-CM" sz="3200" spc="25" dirty="0">
                <a:solidFill>
                  <a:srgbClr val="231F20"/>
                </a:solidFill>
                <a:latin typeface="Baloo"/>
                <a:ea typeface="Baloo"/>
                <a:cs typeface="Baloo"/>
                <a:sym typeface="Baloo"/>
              </a:rPr>
              <a:t> </a:t>
            </a:r>
            <a:r>
              <a:rPr lang="fr-CM" sz="3200" spc="25" dirty="0" err="1">
                <a:solidFill>
                  <a:srgbClr val="231F20"/>
                </a:solidFill>
                <a:latin typeface="Baloo"/>
                <a:ea typeface="Baloo"/>
                <a:cs typeface="Baloo"/>
                <a:sym typeface="Baloo"/>
              </a:rPr>
              <a:t>efficiency</a:t>
            </a:r>
            <a:r>
              <a:rPr lang="fr-CM" sz="3200" spc="25" dirty="0">
                <a:solidFill>
                  <a:srgbClr val="231F20"/>
                </a:solidFill>
                <a:latin typeface="Baloo"/>
                <a:ea typeface="Baloo"/>
                <a:cs typeface="Baloo"/>
                <a:sym typeface="Baloo"/>
              </a:rPr>
              <a:t> in the </a:t>
            </a:r>
            <a:r>
              <a:rPr lang="fr-CM" sz="3200" spc="25" dirty="0" err="1">
                <a:solidFill>
                  <a:srgbClr val="231F20"/>
                </a:solidFill>
                <a:latin typeface="Baloo"/>
                <a:ea typeface="Baloo"/>
                <a:cs typeface="Baloo"/>
                <a:sym typeface="Baloo"/>
              </a:rPr>
              <a:t>entire</a:t>
            </a:r>
            <a:r>
              <a:rPr lang="fr-CM" sz="3200" spc="25" dirty="0">
                <a:solidFill>
                  <a:srgbClr val="231F20"/>
                </a:solidFill>
                <a:latin typeface="Baloo"/>
                <a:ea typeface="Baloo"/>
                <a:cs typeface="Baloo"/>
                <a:sym typeface="Baloo"/>
              </a:rPr>
              <a:t> talent management process. </a:t>
            </a:r>
            <a:endParaRPr lang="en-US" sz="3200" spc="25" dirty="0">
              <a:solidFill>
                <a:srgbClr val="231F20"/>
              </a:solidFill>
              <a:latin typeface="Baloo"/>
              <a:ea typeface="Baloo"/>
              <a:cs typeface="Baloo"/>
              <a:sym typeface="Baloo"/>
            </a:endParaRPr>
          </a:p>
        </p:txBody>
      </p:sp>
      <p:sp>
        <p:nvSpPr>
          <p:cNvPr id="16" name="TextBox 16"/>
          <p:cNvSpPr txBox="1"/>
          <p:nvPr/>
        </p:nvSpPr>
        <p:spPr>
          <a:xfrm>
            <a:off x="3048000" y="860701"/>
            <a:ext cx="9628758" cy="960071"/>
          </a:xfrm>
          <a:prstGeom prst="rect">
            <a:avLst/>
          </a:prstGeom>
        </p:spPr>
        <p:txBody>
          <a:bodyPr lIns="0" tIns="0" rIns="0" bIns="0" rtlCol="0" anchor="t">
            <a:spAutoFit/>
          </a:bodyPr>
          <a:lstStyle/>
          <a:p>
            <a:pPr algn="l">
              <a:lnSpc>
                <a:spcPts val="7326"/>
              </a:lnSpc>
              <a:spcBef>
                <a:spcPct val="0"/>
              </a:spcBef>
            </a:pPr>
            <a:r>
              <a:rPr lang="en-US" sz="8141" spc="-122" dirty="0">
                <a:solidFill>
                  <a:srgbClr val="5E0774"/>
                </a:solidFill>
                <a:latin typeface="Montserrat Ultra-Bold"/>
                <a:ea typeface="Montserrat Ultra-Bold"/>
                <a:cs typeface="Montserrat Ultra-Bold"/>
                <a:sym typeface="Montserrat Ultra-Bold"/>
              </a:rPr>
              <a:t>INTRO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sp>
        <p:nvSpPr>
          <p:cNvPr id="3" name="Freeform 3"/>
          <p:cNvSpPr/>
          <p:nvPr/>
        </p:nvSpPr>
        <p:spPr>
          <a:xfrm>
            <a:off x="4659685" y="0"/>
            <a:ext cx="13816254" cy="10273216"/>
          </a:xfrm>
          <a:custGeom>
            <a:avLst/>
            <a:gdLst/>
            <a:ahLst/>
            <a:cxnLst/>
            <a:rect l="l" t="t" r="r" b="b"/>
            <a:pathLst>
              <a:path w="13816254" h="10273216">
                <a:moveTo>
                  <a:pt x="0" y="0"/>
                </a:moveTo>
                <a:lnTo>
                  <a:pt x="13816254" y="0"/>
                </a:lnTo>
                <a:lnTo>
                  <a:pt x="13816254" y="10273216"/>
                </a:lnTo>
                <a:lnTo>
                  <a:pt x="0" y="10273216"/>
                </a:lnTo>
                <a:lnTo>
                  <a:pt x="0" y="0"/>
                </a:lnTo>
                <a:close/>
              </a:path>
            </a:pathLst>
          </a:custGeom>
          <a:blipFill>
            <a:blip r:embed="rId3"/>
            <a:stretch>
              <a:fillRect l="-3728" t="-429" r="-4910"/>
            </a:stretch>
          </a:blipFill>
        </p:spPr>
        <p:txBody>
          <a:bodyPr/>
          <a:lstStyle/>
          <a:p>
            <a:endParaRPr lang="en-US"/>
          </a:p>
        </p:txBody>
      </p:sp>
      <p:grpSp>
        <p:nvGrpSpPr>
          <p:cNvPr id="4" name="Group 4"/>
          <p:cNvGrpSpPr/>
          <p:nvPr/>
        </p:nvGrpSpPr>
        <p:grpSpPr>
          <a:xfrm>
            <a:off x="0" y="-13784"/>
            <a:ext cx="5834078" cy="10287000"/>
            <a:chOff x="0" y="0"/>
            <a:chExt cx="1536547" cy="2709333"/>
          </a:xfrm>
        </p:grpSpPr>
        <p:sp>
          <p:nvSpPr>
            <p:cNvPr id="5" name="Freeform 5"/>
            <p:cNvSpPr/>
            <p:nvPr/>
          </p:nvSpPr>
          <p:spPr>
            <a:xfrm>
              <a:off x="0" y="0"/>
              <a:ext cx="1536547" cy="2709333"/>
            </a:xfrm>
            <a:custGeom>
              <a:avLst/>
              <a:gdLst/>
              <a:ahLst/>
              <a:cxnLst/>
              <a:rect l="l" t="t" r="r" b="b"/>
              <a:pathLst>
                <a:path w="1536547" h="2709333">
                  <a:moveTo>
                    <a:pt x="0" y="0"/>
                  </a:moveTo>
                  <a:lnTo>
                    <a:pt x="1536547" y="0"/>
                  </a:lnTo>
                  <a:lnTo>
                    <a:pt x="1536547" y="2709333"/>
                  </a:lnTo>
                  <a:lnTo>
                    <a:pt x="0" y="2709333"/>
                  </a:lnTo>
                  <a:close/>
                </a:path>
              </a:pathLst>
            </a:custGeom>
            <a:solidFill>
              <a:srgbClr val="5E0774"/>
            </a:solidFill>
          </p:spPr>
          <p:txBody>
            <a:bodyPr/>
            <a:lstStyle/>
            <a:p>
              <a:endParaRPr lang="en-US"/>
            </a:p>
          </p:txBody>
        </p:sp>
        <p:sp>
          <p:nvSpPr>
            <p:cNvPr id="6" name="TextBox 6"/>
            <p:cNvSpPr txBox="1"/>
            <p:nvPr/>
          </p:nvSpPr>
          <p:spPr>
            <a:xfrm>
              <a:off x="0" y="-38100"/>
              <a:ext cx="1536547" cy="2747433"/>
            </a:xfrm>
            <a:prstGeom prst="rect">
              <a:avLst/>
            </a:prstGeom>
          </p:spPr>
          <p:txBody>
            <a:bodyPr lIns="50800" tIns="50800" rIns="50800" bIns="50800" rtlCol="0" anchor="ctr"/>
            <a:lstStyle/>
            <a:p>
              <a:pPr algn="ctr">
                <a:lnSpc>
                  <a:spcPts val="2932"/>
                </a:lnSpc>
              </a:pPr>
              <a:endParaRPr/>
            </a:p>
          </p:txBody>
        </p:sp>
      </p:grpSp>
      <p:sp>
        <p:nvSpPr>
          <p:cNvPr id="7" name="TextBox 7"/>
          <p:cNvSpPr txBox="1"/>
          <p:nvPr/>
        </p:nvSpPr>
        <p:spPr>
          <a:xfrm>
            <a:off x="339677" y="3695552"/>
            <a:ext cx="5676262" cy="2100343"/>
          </a:xfrm>
          <a:prstGeom prst="rect">
            <a:avLst/>
          </a:prstGeom>
        </p:spPr>
        <p:txBody>
          <a:bodyPr lIns="0" tIns="0" rIns="0" bIns="0" rtlCol="0" anchor="t">
            <a:spAutoFit/>
          </a:bodyPr>
          <a:lstStyle/>
          <a:p>
            <a:pPr algn="l">
              <a:lnSpc>
                <a:spcPts val="5380"/>
              </a:lnSpc>
            </a:pPr>
            <a:r>
              <a:rPr lang="en-US" sz="5978" spc="-89">
                <a:solidFill>
                  <a:srgbClr val="FEFFFF"/>
                </a:solidFill>
                <a:latin typeface="Montserrat Ultra-Bold"/>
                <a:ea typeface="Montserrat Ultra-Bold"/>
                <a:cs typeface="Montserrat Ultra-Bold"/>
                <a:sym typeface="Montserrat Ultra-Bold"/>
              </a:rPr>
              <a:t>Talent </a:t>
            </a:r>
          </a:p>
          <a:p>
            <a:pPr algn="l">
              <a:lnSpc>
                <a:spcPts val="5380"/>
              </a:lnSpc>
            </a:pPr>
            <a:r>
              <a:rPr lang="en-US" sz="5978" spc="-89">
                <a:solidFill>
                  <a:srgbClr val="FEFFFF"/>
                </a:solidFill>
                <a:latin typeface="Montserrat Ultra-Bold"/>
                <a:ea typeface="Montserrat Ultra-Bold"/>
                <a:cs typeface="Montserrat Ultra-Bold"/>
                <a:sym typeface="Montserrat Ultra-Bold"/>
              </a:rPr>
              <a:t>Management </a:t>
            </a:r>
          </a:p>
          <a:p>
            <a:pPr algn="l">
              <a:lnSpc>
                <a:spcPts val="5380"/>
              </a:lnSpc>
              <a:spcBef>
                <a:spcPct val="0"/>
              </a:spcBef>
            </a:pPr>
            <a:r>
              <a:rPr lang="en-US" sz="5978" spc="-89">
                <a:solidFill>
                  <a:srgbClr val="FEFFFF"/>
                </a:solidFill>
                <a:latin typeface="Montserrat Ultra-Bold"/>
                <a:ea typeface="Montserrat Ultra-Bold"/>
                <a:cs typeface="Montserrat Ultra-Bold"/>
                <a:sym typeface="Montserrat Ultra-Bold"/>
              </a:rPr>
              <a:t>Process</a:t>
            </a:r>
          </a:p>
        </p:txBody>
      </p:sp>
      <p:grpSp>
        <p:nvGrpSpPr>
          <p:cNvPr id="8" name="Group 8"/>
          <p:cNvGrpSpPr/>
          <p:nvPr/>
        </p:nvGrpSpPr>
        <p:grpSpPr>
          <a:xfrm rot="5400000">
            <a:off x="7482084" y="-2357302"/>
            <a:ext cx="1925602" cy="5221616"/>
            <a:chOff x="0" y="0"/>
            <a:chExt cx="507155" cy="1375240"/>
          </a:xfrm>
        </p:grpSpPr>
        <p:sp>
          <p:nvSpPr>
            <p:cNvPr id="9" name="Freeform 9"/>
            <p:cNvSpPr/>
            <p:nvPr/>
          </p:nvSpPr>
          <p:spPr>
            <a:xfrm>
              <a:off x="0" y="0"/>
              <a:ext cx="507155" cy="1375240"/>
            </a:xfrm>
            <a:custGeom>
              <a:avLst/>
              <a:gdLst/>
              <a:ahLst/>
              <a:cxnLst/>
              <a:rect l="l" t="t" r="r" b="b"/>
              <a:pathLst>
                <a:path w="507155" h="1375240">
                  <a:moveTo>
                    <a:pt x="0" y="0"/>
                  </a:moveTo>
                  <a:lnTo>
                    <a:pt x="507155" y="0"/>
                  </a:lnTo>
                  <a:lnTo>
                    <a:pt x="507155" y="1375240"/>
                  </a:lnTo>
                  <a:lnTo>
                    <a:pt x="0" y="1375240"/>
                  </a:lnTo>
                  <a:close/>
                </a:path>
              </a:pathLst>
            </a:custGeom>
            <a:solidFill>
              <a:srgbClr val="FDFBFB"/>
            </a:solidFill>
          </p:spPr>
          <p:txBody>
            <a:bodyPr/>
            <a:lstStyle/>
            <a:p>
              <a:endParaRPr lang="en-US"/>
            </a:p>
          </p:txBody>
        </p:sp>
        <p:sp>
          <p:nvSpPr>
            <p:cNvPr id="10" name="TextBox 10"/>
            <p:cNvSpPr txBox="1"/>
            <p:nvPr/>
          </p:nvSpPr>
          <p:spPr>
            <a:xfrm>
              <a:off x="0" y="-38100"/>
              <a:ext cx="507155" cy="1413340"/>
            </a:xfrm>
            <a:prstGeom prst="rect">
              <a:avLst/>
            </a:prstGeom>
          </p:spPr>
          <p:txBody>
            <a:bodyPr lIns="50800" tIns="50800" rIns="50800" bIns="50800" rtlCol="0" anchor="ctr"/>
            <a:lstStyle/>
            <a:p>
              <a:pPr algn="ctr">
                <a:lnSpc>
                  <a:spcPts val="293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sp>
        <p:nvSpPr>
          <p:cNvPr id="3" name="Freeform 3"/>
          <p:cNvSpPr/>
          <p:nvPr/>
        </p:nvSpPr>
        <p:spPr>
          <a:xfrm>
            <a:off x="1775938" y="2438337"/>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775938" y="4684235"/>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775938" y="7311133"/>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490185" y="2630359"/>
            <a:ext cx="10620428" cy="1577355"/>
          </a:xfrm>
          <a:prstGeom prst="rect">
            <a:avLst/>
          </a:prstGeom>
        </p:spPr>
        <p:txBody>
          <a:bodyPr lIns="0" tIns="0" rIns="0" bIns="0" rtlCol="0" anchor="t">
            <a:spAutoFit/>
          </a:bodyPr>
          <a:lstStyle/>
          <a:p>
            <a:pPr algn="just">
              <a:lnSpc>
                <a:spcPts val="4052"/>
              </a:lnSpc>
            </a:pPr>
            <a:r>
              <a:rPr lang="en-US" sz="2894" spc="28" dirty="0">
                <a:solidFill>
                  <a:srgbClr val="231F20"/>
                </a:solidFill>
                <a:latin typeface="Baloo"/>
                <a:ea typeface="Baloo"/>
                <a:cs typeface="Baloo"/>
                <a:sym typeface="Baloo"/>
              </a:rPr>
              <a:t>AI is </a:t>
            </a:r>
            <a:r>
              <a:rPr lang="en-US" sz="2894" spc="28" dirty="0" err="1">
                <a:solidFill>
                  <a:srgbClr val="231F20"/>
                </a:solidFill>
                <a:latin typeface="Baloo"/>
                <a:ea typeface="Baloo"/>
                <a:cs typeface="Baloo"/>
                <a:sym typeface="Baloo"/>
              </a:rPr>
              <a:t>revolutionising</a:t>
            </a:r>
            <a:r>
              <a:rPr lang="en-US" sz="2894" spc="28" dirty="0">
                <a:solidFill>
                  <a:srgbClr val="231F20"/>
                </a:solidFill>
                <a:latin typeface="Baloo"/>
                <a:ea typeface="Baloo"/>
                <a:cs typeface="Baloo"/>
                <a:sym typeface="Baloo"/>
              </a:rPr>
              <a:t> recruitment. 43% of learning professionals use AI in hiring processes (</a:t>
            </a:r>
            <a:r>
              <a:rPr lang="en-US" sz="2894" spc="28" dirty="0" err="1">
                <a:solidFill>
                  <a:srgbClr val="231F20"/>
                </a:solidFill>
                <a:latin typeface="Baloo"/>
                <a:ea typeface="Baloo"/>
                <a:cs typeface="Baloo"/>
                <a:sym typeface="Baloo"/>
              </a:rPr>
              <a:t>Jobylon</a:t>
            </a:r>
            <a:r>
              <a:rPr lang="en-US" sz="2894" spc="28" dirty="0">
                <a:solidFill>
                  <a:srgbClr val="231F20"/>
                </a:solidFill>
                <a:latin typeface="Baloo"/>
                <a:ea typeface="Baloo"/>
                <a:cs typeface="Baloo"/>
                <a:sym typeface="Baloo"/>
              </a:rPr>
              <a:t>, 2024)</a:t>
            </a:r>
          </a:p>
          <a:p>
            <a:pPr marL="0" lvl="0" indent="0" algn="just">
              <a:lnSpc>
                <a:spcPts val="4052"/>
              </a:lnSpc>
            </a:pPr>
            <a:endParaRPr lang="en-US" sz="2894" spc="28" dirty="0">
              <a:solidFill>
                <a:srgbClr val="231F20"/>
              </a:solidFill>
              <a:latin typeface="Baloo"/>
              <a:ea typeface="Baloo"/>
              <a:cs typeface="Baloo"/>
              <a:sym typeface="Baloo"/>
            </a:endParaRPr>
          </a:p>
        </p:txBody>
      </p:sp>
      <p:sp>
        <p:nvSpPr>
          <p:cNvPr id="7" name="TextBox 7"/>
          <p:cNvSpPr txBox="1"/>
          <p:nvPr/>
        </p:nvSpPr>
        <p:spPr>
          <a:xfrm>
            <a:off x="4490185" y="7123754"/>
            <a:ext cx="11890735" cy="2563635"/>
          </a:xfrm>
          <a:prstGeom prst="rect">
            <a:avLst/>
          </a:prstGeom>
        </p:spPr>
        <p:txBody>
          <a:bodyPr lIns="0" tIns="0" rIns="0" bIns="0" rtlCol="0" anchor="t">
            <a:spAutoFit/>
          </a:bodyPr>
          <a:lstStyle/>
          <a:p>
            <a:pPr algn="just">
              <a:lnSpc>
                <a:spcPts val="4192"/>
              </a:lnSpc>
            </a:pPr>
            <a:r>
              <a:rPr lang="en-US" sz="2994" spc="29">
                <a:solidFill>
                  <a:srgbClr val="231F20"/>
                </a:solidFill>
                <a:latin typeface="Baloo"/>
                <a:ea typeface="Baloo"/>
                <a:cs typeface="Baloo"/>
                <a:sym typeface="Baloo"/>
              </a:rPr>
              <a:t>Statistics from SHRM On Uses of AI in recruiting in 2024</a:t>
            </a:r>
          </a:p>
          <a:p>
            <a:pPr marL="624920" lvl="1" indent="-312460" algn="just">
              <a:lnSpc>
                <a:spcPts val="4052"/>
              </a:lnSpc>
              <a:buFont typeface="Arial"/>
              <a:buChar char="•"/>
            </a:pPr>
            <a:r>
              <a:rPr lang="en-US" sz="2894" spc="28">
                <a:solidFill>
                  <a:srgbClr val="231F20"/>
                </a:solidFill>
                <a:latin typeface="Canva Sans 2"/>
                <a:ea typeface="Canva Sans 2"/>
                <a:cs typeface="Canva Sans 2"/>
                <a:sym typeface="Canva Sans 2"/>
              </a:rPr>
              <a:t>65% for generating job descript </a:t>
            </a:r>
          </a:p>
          <a:p>
            <a:pPr marL="624920" lvl="1" indent="-312460" algn="just">
              <a:lnSpc>
                <a:spcPts val="4052"/>
              </a:lnSpc>
              <a:buFont typeface="Arial"/>
              <a:buChar char="•"/>
            </a:pPr>
            <a:r>
              <a:rPr lang="en-US" sz="2894" spc="28">
                <a:solidFill>
                  <a:srgbClr val="231F20"/>
                </a:solidFill>
                <a:latin typeface="Canva Sans 2"/>
                <a:ea typeface="Canva Sans 2"/>
                <a:cs typeface="Canva Sans 2"/>
                <a:sym typeface="Canva Sans 2"/>
              </a:rPr>
              <a:t>42% for ions customizing job postings </a:t>
            </a:r>
          </a:p>
          <a:p>
            <a:pPr marL="624920" lvl="1" indent="-312460" algn="just">
              <a:lnSpc>
                <a:spcPts val="4052"/>
              </a:lnSpc>
              <a:buFont typeface="Arial"/>
              <a:buChar char="•"/>
            </a:pPr>
            <a:r>
              <a:rPr lang="en-US" sz="2894" spc="28">
                <a:solidFill>
                  <a:srgbClr val="231F20"/>
                </a:solidFill>
                <a:latin typeface="Canva Sans 2"/>
                <a:ea typeface="Canva Sans 2"/>
                <a:cs typeface="Canva Sans 2"/>
                <a:sym typeface="Canva Sans 2"/>
              </a:rPr>
              <a:t>33% forreviewingresumes, communicating with applicants, and automating searches.</a:t>
            </a:r>
          </a:p>
        </p:txBody>
      </p:sp>
      <p:sp>
        <p:nvSpPr>
          <p:cNvPr id="8" name="TextBox 8"/>
          <p:cNvSpPr txBox="1"/>
          <p:nvPr/>
        </p:nvSpPr>
        <p:spPr>
          <a:xfrm>
            <a:off x="4490185" y="4433264"/>
            <a:ext cx="10620428" cy="2563635"/>
          </a:xfrm>
          <a:prstGeom prst="rect">
            <a:avLst/>
          </a:prstGeom>
        </p:spPr>
        <p:txBody>
          <a:bodyPr lIns="0" tIns="0" rIns="0" bIns="0" rtlCol="0" anchor="t">
            <a:spAutoFit/>
          </a:bodyPr>
          <a:lstStyle/>
          <a:p>
            <a:pPr algn="just">
              <a:lnSpc>
                <a:spcPts val="4192"/>
              </a:lnSpc>
            </a:pPr>
            <a:r>
              <a:rPr lang="en-US" sz="2994" spc="29">
                <a:solidFill>
                  <a:srgbClr val="231F20"/>
                </a:solidFill>
                <a:latin typeface="Baloo"/>
                <a:ea typeface="Baloo"/>
                <a:cs typeface="Baloo"/>
                <a:sym typeface="Baloo"/>
              </a:rPr>
              <a:t>Ways AI is Used for Talent Acquisition</a:t>
            </a:r>
          </a:p>
          <a:p>
            <a:pPr marL="624920" lvl="1" indent="-312460" algn="just">
              <a:lnSpc>
                <a:spcPts val="4052"/>
              </a:lnSpc>
              <a:buFont typeface="Arial"/>
              <a:buChar char="•"/>
            </a:pPr>
            <a:r>
              <a:rPr lang="en-US" sz="2894" spc="28">
                <a:solidFill>
                  <a:srgbClr val="231F20"/>
                </a:solidFill>
                <a:latin typeface="Canva Sans 2"/>
                <a:ea typeface="Canva Sans 2"/>
                <a:cs typeface="Canva Sans 2"/>
                <a:sym typeface="Canva Sans 2"/>
              </a:rPr>
              <a:t>Automated resume screening </a:t>
            </a:r>
          </a:p>
          <a:p>
            <a:pPr marL="624920" lvl="1" indent="-312460" algn="just">
              <a:lnSpc>
                <a:spcPts val="4052"/>
              </a:lnSpc>
              <a:buFont typeface="Arial"/>
              <a:buChar char="•"/>
            </a:pPr>
            <a:r>
              <a:rPr lang="en-US" sz="2894" spc="28">
                <a:solidFill>
                  <a:srgbClr val="231F20"/>
                </a:solidFill>
                <a:latin typeface="Canva Sans 2"/>
                <a:ea typeface="Canva Sans 2"/>
                <a:cs typeface="Canva Sans 2"/>
                <a:sym typeface="Canva Sans 2"/>
              </a:rPr>
              <a:t>Chatbots forinitial candidate engagement </a:t>
            </a:r>
          </a:p>
          <a:p>
            <a:pPr marL="624920" lvl="1" indent="-312460" algn="just">
              <a:lnSpc>
                <a:spcPts val="4052"/>
              </a:lnSpc>
              <a:buFont typeface="Arial"/>
              <a:buChar char="•"/>
            </a:pPr>
            <a:r>
              <a:rPr lang="en-US" sz="2894" spc="28">
                <a:solidFill>
                  <a:srgbClr val="231F20"/>
                </a:solidFill>
                <a:latin typeface="Canva Sans 2"/>
                <a:ea typeface="Canva Sans 2"/>
                <a:cs typeface="Canva Sans 2"/>
                <a:sym typeface="Canva Sans 2"/>
              </a:rPr>
              <a:t>Predictive analytics forcandidate matching</a:t>
            </a:r>
          </a:p>
          <a:p>
            <a:pPr marL="0" lvl="0" indent="0" algn="just">
              <a:lnSpc>
                <a:spcPts val="4052"/>
              </a:lnSpc>
            </a:pPr>
            <a:endParaRPr lang="en-US" sz="2894" spc="28">
              <a:solidFill>
                <a:srgbClr val="231F20"/>
              </a:solidFill>
              <a:latin typeface="Canva Sans 2"/>
              <a:ea typeface="Canva Sans 2"/>
              <a:cs typeface="Canva Sans 2"/>
              <a:sym typeface="Canva Sans 2"/>
            </a:endParaRPr>
          </a:p>
        </p:txBody>
      </p:sp>
      <p:sp>
        <p:nvSpPr>
          <p:cNvPr id="9" name="TextBox 9"/>
          <p:cNvSpPr txBox="1"/>
          <p:nvPr/>
        </p:nvSpPr>
        <p:spPr>
          <a:xfrm>
            <a:off x="4490185" y="1200150"/>
            <a:ext cx="13311657" cy="745927"/>
          </a:xfrm>
          <a:prstGeom prst="rect">
            <a:avLst/>
          </a:prstGeom>
        </p:spPr>
        <p:txBody>
          <a:bodyPr lIns="0" tIns="0" rIns="0" bIns="0" rtlCol="0" anchor="t">
            <a:spAutoFit/>
          </a:bodyPr>
          <a:lstStyle/>
          <a:p>
            <a:pPr algn="l">
              <a:lnSpc>
                <a:spcPts val="5470"/>
              </a:lnSpc>
              <a:spcBef>
                <a:spcPct val="0"/>
              </a:spcBef>
            </a:pPr>
            <a:r>
              <a:rPr lang="en-US" sz="6078" spc="-91" dirty="0">
                <a:solidFill>
                  <a:srgbClr val="5E0774"/>
                </a:solidFill>
                <a:latin typeface="Montserrat Ultra-Bold"/>
                <a:ea typeface="Montserrat Ultra-Bold"/>
                <a:cs typeface="Montserrat Ultra-Bold"/>
                <a:sym typeface="Montserrat Ultra-Bold"/>
              </a:rPr>
              <a:t>1. AI-Driven Talent Acquisition</a:t>
            </a:r>
          </a:p>
        </p:txBody>
      </p:sp>
      <p:sp>
        <p:nvSpPr>
          <p:cNvPr id="10" name="Freeform 10"/>
          <p:cNvSpPr/>
          <p:nvPr/>
        </p:nvSpPr>
        <p:spPr>
          <a:xfrm>
            <a:off x="2162115" y="5035391"/>
            <a:ext cx="825844" cy="895886"/>
          </a:xfrm>
          <a:custGeom>
            <a:avLst/>
            <a:gdLst/>
            <a:ahLst/>
            <a:cxnLst/>
            <a:rect l="l" t="t" r="r" b="b"/>
            <a:pathLst>
              <a:path w="825844" h="895886">
                <a:moveTo>
                  <a:pt x="0" y="0"/>
                </a:moveTo>
                <a:lnTo>
                  <a:pt x="825844" y="0"/>
                </a:lnTo>
                <a:lnTo>
                  <a:pt x="825844" y="895886"/>
                </a:lnTo>
                <a:lnTo>
                  <a:pt x="0" y="8958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2162115" y="7726624"/>
            <a:ext cx="897806" cy="767216"/>
          </a:xfrm>
          <a:custGeom>
            <a:avLst/>
            <a:gdLst/>
            <a:ahLst/>
            <a:cxnLst/>
            <a:rect l="l" t="t" r="r" b="b"/>
            <a:pathLst>
              <a:path w="897806" h="767216">
                <a:moveTo>
                  <a:pt x="0" y="0"/>
                </a:moveTo>
                <a:lnTo>
                  <a:pt x="897806" y="0"/>
                </a:lnTo>
                <a:lnTo>
                  <a:pt x="897806" y="767216"/>
                </a:lnTo>
                <a:lnTo>
                  <a:pt x="0" y="767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2162115" y="2813972"/>
            <a:ext cx="950435" cy="950435"/>
          </a:xfrm>
          <a:custGeom>
            <a:avLst/>
            <a:gdLst/>
            <a:ahLst/>
            <a:cxnLst/>
            <a:rect l="l" t="t" r="r" b="b"/>
            <a:pathLst>
              <a:path w="950435" h="950435">
                <a:moveTo>
                  <a:pt x="0" y="0"/>
                </a:moveTo>
                <a:lnTo>
                  <a:pt x="950435" y="0"/>
                </a:lnTo>
                <a:lnTo>
                  <a:pt x="950435" y="950435"/>
                </a:lnTo>
                <a:lnTo>
                  <a:pt x="0" y="9504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573770" y="5075911"/>
            <a:ext cx="6132760" cy="6132760"/>
          </a:xfrm>
          <a:custGeom>
            <a:avLst/>
            <a:gdLst/>
            <a:ahLst/>
            <a:cxnLst/>
            <a:rect l="l" t="t" r="r" b="b"/>
            <a:pathLst>
              <a:path w="6132760" h="6132760">
                <a:moveTo>
                  <a:pt x="0" y="0"/>
                </a:moveTo>
                <a:lnTo>
                  <a:pt x="6132759" y="0"/>
                </a:lnTo>
                <a:lnTo>
                  <a:pt x="6132759" y="6132760"/>
                </a:lnTo>
                <a:lnTo>
                  <a:pt x="0" y="61327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rot="-10800000">
            <a:off x="13111694" y="-393231"/>
            <a:ext cx="6132760" cy="6132760"/>
          </a:xfrm>
          <a:custGeom>
            <a:avLst/>
            <a:gdLst/>
            <a:ahLst/>
            <a:cxnLst/>
            <a:rect l="l" t="t" r="r" b="b"/>
            <a:pathLst>
              <a:path w="6132760" h="6132760">
                <a:moveTo>
                  <a:pt x="0" y="0"/>
                </a:moveTo>
                <a:lnTo>
                  <a:pt x="6132760" y="0"/>
                </a:lnTo>
                <a:lnTo>
                  <a:pt x="6132760" y="6132760"/>
                </a:lnTo>
                <a:lnTo>
                  <a:pt x="0" y="61327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640821"/>
            <a:ext cx="17725838" cy="9247042"/>
          </a:xfrm>
          <a:custGeom>
            <a:avLst/>
            <a:gdLst/>
            <a:ahLst/>
            <a:cxnLst/>
            <a:rect l="l" t="t" r="r" b="b"/>
            <a:pathLst>
              <a:path w="17725838" h="9247042">
                <a:moveTo>
                  <a:pt x="0" y="0"/>
                </a:moveTo>
                <a:lnTo>
                  <a:pt x="17725838" y="0"/>
                </a:lnTo>
                <a:lnTo>
                  <a:pt x="17725838" y="9247042"/>
                </a:lnTo>
                <a:lnTo>
                  <a:pt x="0" y="9247042"/>
                </a:lnTo>
                <a:lnTo>
                  <a:pt x="0" y="0"/>
                </a:lnTo>
                <a:close/>
              </a:path>
            </a:pathLst>
          </a:custGeom>
          <a:blipFill>
            <a:blip r:embed="rId4"/>
            <a:stretch>
              <a:fillRect l="-3692" t="-2013" b="-1490"/>
            </a:stretch>
          </a:blipFill>
        </p:spPr>
        <p:txBody>
          <a:bodyPr/>
          <a:lstStyle/>
          <a:p>
            <a:endParaRPr lang="en-US"/>
          </a:p>
        </p:txBody>
      </p:sp>
      <p:sp>
        <p:nvSpPr>
          <p:cNvPr id="4" name="Freeform 4"/>
          <p:cNvSpPr/>
          <p:nvPr/>
        </p:nvSpPr>
        <p:spPr>
          <a:xfrm>
            <a:off x="-573770" y="5075911"/>
            <a:ext cx="6132760" cy="6132760"/>
          </a:xfrm>
          <a:custGeom>
            <a:avLst/>
            <a:gdLst/>
            <a:ahLst/>
            <a:cxnLst/>
            <a:rect l="l" t="t" r="r" b="b"/>
            <a:pathLst>
              <a:path w="6132760" h="6132760">
                <a:moveTo>
                  <a:pt x="0" y="0"/>
                </a:moveTo>
                <a:lnTo>
                  <a:pt x="6132759" y="0"/>
                </a:lnTo>
                <a:lnTo>
                  <a:pt x="6132759" y="6132760"/>
                </a:lnTo>
                <a:lnTo>
                  <a:pt x="0" y="6132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375286" y="2144313"/>
            <a:ext cx="3027046" cy="1109900"/>
            <a:chOff x="0" y="0"/>
            <a:chExt cx="797247" cy="292319"/>
          </a:xfrm>
        </p:grpSpPr>
        <p:sp>
          <p:nvSpPr>
            <p:cNvPr id="6" name="Freeform 6"/>
            <p:cNvSpPr/>
            <p:nvPr/>
          </p:nvSpPr>
          <p:spPr>
            <a:xfrm>
              <a:off x="0" y="0"/>
              <a:ext cx="797247" cy="292319"/>
            </a:xfrm>
            <a:custGeom>
              <a:avLst/>
              <a:gdLst/>
              <a:ahLst/>
              <a:cxnLst/>
              <a:rect l="l" t="t" r="r" b="b"/>
              <a:pathLst>
                <a:path w="797247" h="292319">
                  <a:moveTo>
                    <a:pt x="48594" y="0"/>
                  </a:moveTo>
                  <a:lnTo>
                    <a:pt x="748653" y="0"/>
                  </a:lnTo>
                  <a:cubicBezTo>
                    <a:pt x="775490" y="0"/>
                    <a:pt x="797247" y="21756"/>
                    <a:pt x="797247" y="48594"/>
                  </a:cubicBezTo>
                  <a:lnTo>
                    <a:pt x="797247" y="243725"/>
                  </a:lnTo>
                  <a:cubicBezTo>
                    <a:pt x="797247" y="270563"/>
                    <a:pt x="775490" y="292319"/>
                    <a:pt x="748653" y="292319"/>
                  </a:cubicBezTo>
                  <a:lnTo>
                    <a:pt x="48594" y="292319"/>
                  </a:lnTo>
                  <a:cubicBezTo>
                    <a:pt x="21756" y="292319"/>
                    <a:pt x="0" y="270563"/>
                    <a:pt x="0" y="243725"/>
                  </a:cubicBezTo>
                  <a:lnTo>
                    <a:pt x="0" y="48594"/>
                  </a:lnTo>
                  <a:cubicBezTo>
                    <a:pt x="0" y="21756"/>
                    <a:pt x="21756" y="0"/>
                    <a:pt x="48594" y="0"/>
                  </a:cubicBezTo>
                  <a:close/>
                </a:path>
              </a:pathLst>
            </a:custGeom>
            <a:solidFill>
              <a:srgbClr val="5E0774"/>
            </a:solidFill>
            <a:ln cap="sq">
              <a:noFill/>
              <a:prstDash val="solid"/>
              <a:miter/>
            </a:ln>
          </p:spPr>
          <p:txBody>
            <a:bodyPr/>
            <a:lstStyle/>
            <a:p>
              <a:endParaRPr lang="en-US"/>
            </a:p>
          </p:txBody>
        </p:sp>
        <p:sp>
          <p:nvSpPr>
            <p:cNvPr id="7" name="TextBox 7"/>
            <p:cNvSpPr txBox="1"/>
            <p:nvPr/>
          </p:nvSpPr>
          <p:spPr>
            <a:xfrm>
              <a:off x="0" y="-38100"/>
              <a:ext cx="797247" cy="330419"/>
            </a:xfrm>
            <a:prstGeom prst="rect">
              <a:avLst/>
            </a:prstGeom>
          </p:spPr>
          <p:txBody>
            <a:bodyPr lIns="50800" tIns="50800" rIns="50800" bIns="50800" rtlCol="0" anchor="ctr"/>
            <a:lstStyle/>
            <a:p>
              <a:pPr algn="ctr">
                <a:lnSpc>
                  <a:spcPts val="2932"/>
                </a:lnSpc>
              </a:pPr>
              <a:endParaRPr/>
            </a:p>
          </p:txBody>
        </p:sp>
      </p:grpSp>
      <p:grpSp>
        <p:nvGrpSpPr>
          <p:cNvPr id="8" name="Group 8"/>
          <p:cNvGrpSpPr/>
          <p:nvPr/>
        </p:nvGrpSpPr>
        <p:grpSpPr>
          <a:xfrm>
            <a:off x="4708297" y="2144313"/>
            <a:ext cx="3027046" cy="1109900"/>
            <a:chOff x="0" y="0"/>
            <a:chExt cx="797247" cy="292319"/>
          </a:xfrm>
        </p:grpSpPr>
        <p:sp>
          <p:nvSpPr>
            <p:cNvPr id="9" name="Freeform 9"/>
            <p:cNvSpPr/>
            <p:nvPr/>
          </p:nvSpPr>
          <p:spPr>
            <a:xfrm>
              <a:off x="0" y="0"/>
              <a:ext cx="797247" cy="292319"/>
            </a:xfrm>
            <a:custGeom>
              <a:avLst/>
              <a:gdLst/>
              <a:ahLst/>
              <a:cxnLst/>
              <a:rect l="l" t="t" r="r" b="b"/>
              <a:pathLst>
                <a:path w="797247" h="292319">
                  <a:moveTo>
                    <a:pt x="48594" y="0"/>
                  </a:moveTo>
                  <a:lnTo>
                    <a:pt x="748653" y="0"/>
                  </a:lnTo>
                  <a:cubicBezTo>
                    <a:pt x="775490" y="0"/>
                    <a:pt x="797247" y="21756"/>
                    <a:pt x="797247" y="48594"/>
                  </a:cubicBezTo>
                  <a:lnTo>
                    <a:pt x="797247" y="243725"/>
                  </a:lnTo>
                  <a:cubicBezTo>
                    <a:pt x="797247" y="270563"/>
                    <a:pt x="775490" y="292319"/>
                    <a:pt x="748653" y="292319"/>
                  </a:cubicBezTo>
                  <a:lnTo>
                    <a:pt x="48594" y="292319"/>
                  </a:lnTo>
                  <a:cubicBezTo>
                    <a:pt x="21756" y="292319"/>
                    <a:pt x="0" y="270563"/>
                    <a:pt x="0" y="243725"/>
                  </a:cubicBezTo>
                  <a:lnTo>
                    <a:pt x="0" y="48594"/>
                  </a:lnTo>
                  <a:cubicBezTo>
                    <a:pt x="0" y="21756"/>
                    <a:pt x="21756" y="0"/>
                    <a:pt x="48594" y="0"/>
                  </a:cubicBezTo>
                  <a:close/>
                </a:path>
              </a:pathLst>
            </a:custGeom>
            <a:solidFill>
              <a:srgbClr val="5E0774"/>
            </a:solidFill>
            <a:ln cap="sq">
              <a:noFill/>
              <a:prstDash val="solid"/>
              <a:miter/>
            </a:ln>
          </p:spPr>
          <p:txBody>
            <a:bodyPr/>
            <a:lstStyle/>
            <a:p>
              <a:endParaRPr lang="en-US"/>
            </a:p>
          </p:txBody>
        </p:sp>
        <p:sp>
          <p:nvSpPr>
            <p:cNvPr id="10" name="TextBox 10"/>
            <p:cNvSpPr txBox="1"/>
            <p:nvPr/>
          </p:nvSpPr>
          <p:spPr>
            <a:xfrm>
              <a:off x="0" y="-38100"/>
              <a:ext cx="797247" cy="330419"/>
            </a:xfrm>
            <a:prstGeom prst="rect">
              <a:avLst/>
            </a:prstGeom>
          </p:spPr>
          <p:txBody>
            <a:bodyPr lIns="50800" tIns="50800" rIns="50800" bIns="50800" rtlCol="0" anchor="ctr"/>
            <a:lstStyle/>
            <a:p>
              <a:pPr algn="ctr">
                <a:lnSpc>
                  <a:spcPts val="2932"/>
                </a:lnSpc>
              </a:pPr>
              <a:endParaRPr/>
            </a:p>
          </p:txBody>
        </p:sp>
      </p:grpSp>
      <p:grpSp>
        <p:nvGrpSpPr>
          <p:cNvPr id="11" name="Group 11"/>
          <p:cNvGrpSpPr/>
          <p:nvPr/>
        </p:nvGrpSpPr>
        <p:grpSpPr>
          <a:xfrm>
            <a:off x="8040143" y="2144313"/>
            <a:ext cx="3027046" cy="1109900"/>
            <a:chOff x="0" y="0"/>
            <a:chExt cx="797247" cy="292319"/>
          </a:xfrm>
        </p:grpSpPr>
        <p:sp>
          <p:nvSpPr>
            <p:cNvPr id="12" name="Freeform 12"/>
            <p:cNvSpPr/>
            <p:nvPr/>
          </p:nvSpPr>
          <p:spPr>
            <a:xfrm>
              <a:off x="0" y="0"/>
              <a:ext cx="797247" cy="292319"/>
            </a:xfrm>
            <a:custGeom>
              <a:avLst/>
              <a:gdLst/>
              <a:ahLst/>
              <a:cxnLst/>
              <a:rect l="l" t="t" r="r" b="b"/>
              <a:pathLst>
                <a:path w="797247" h="292319">
                  <a:moveTo>
                    <a:pt x="48594" y="0"/>
                  </a:moveTo>
                  <a:lnTo>
                    <a:pt x="748653" y="0"/>
                  </a:lnTo>
                  <a:cubicBezTo>
                    <a:pt x="775490" y="0"/>
                    <a:pt x="797247" y="21756"/>
                    <a:pt x="797247" y="48594"/>
                  </a:cubicBezTo>
                  <a:lnTo>
                    <a:pt x="797247" y="243725"/>
                  </a:lnTo>
                  <a:cubicBezTo>
                    <a:pt x="797247" y="270563"/>
                    <a:pt x="775490" y="292319"/>
                    <a:pt x="748653" y="292319"/>
                  </a:cubicBezTo>
                  <a:lnTo>
                    <a:pt x="48594" y="292319"/>
                  </a:lnTo>
                  <a:cubicBezTo>
                    <a:pt x="21756" y="292319"/>
                    <a:pt x="0" y="270563"/>
                    <a:pt x="0" y="243725"/>
                  </a:cubicBezTo>
                  <a:lnTo>
                    <a:pt x="0" y="48594"/>
                  </a:lnTo>
                  <a:cubicBezTo>
                    <a:pt x="0" y="21756"/>
                    <a:pt x="21756" y="0"/>
                    <a:pt x="48594" y="0"/>
                  </a:cubicBezTo>
                  <a:close/>
                </a:path>
              </a:pathLst>
            </a:custGeom>
            <a:solidFill>
              <a:srgbClr val="5E0774"/>
            </a:solidFill>
            <a:ln cap="sq">
              <a:noFill/>
              <a:prstDash val="solid"/>
              <a:miter/>
            </a:ln>
          </p:spPr>
          <p:txBody>
            <a:bodyPr/>
            <a:lstStyle/>
            <a:p>
              <a:endParaRPr lang="en-US"/>
            </a:p>
          </p:txBody>
        </p:sp>
        <p:sp>
          <p:nvSpPr>
            <p:cNvPr id="13" name="TextBox 13"/>
            <p:cNvSpPr txBox="1"/>
            <p:nvPr/>
          </p:nvSpPr>
          <p:spPr>
            <a:xfrm>
              <a:off x="0" y="-38100"/>
              <a:ext cx="797247" cy="330419"/>
            </a:xfrm>
            <a:prstGeom prst="rect">
              <a:avLst/>
            </a:prstGeom>
          </p:spPr>
          <p:txBody>
            <a:bodyPr lIns="50800" tIns="50800" rIns="50800" bIns="50800" rtlCol="0" anchor="ctr"/>
            <a:lstStyle/>
            <a:p>
              <a:pPr algn="ctr">
                <a:lnSpc>
                  <a:spcPts val="2932"/>
                </a:lnSpc>
              </a:pPr>
              <a:endParaRPr/>
            </a:p>
          </p:txBody>
        </p:sp>
      </p:grpSp>
      <p:grpSp>
        <p:nvGrpSpPr>
          <p:cNvPr id="14" name="Group 14"/>
          <p:cNvGrpSpPr/>
          <p:nvPr/>
        </p:nvGrpSpPr>
        <p:grpSpPr>
          <a:xfrm>
            <a:off x="11371989" y="2144313"/>
            <a:ext cx="3027046" cy="1109900"/>
            <a:chOff x="0" y="0"/>
            <a:chExt cx="797247" cy="292319"/>
          </a:xfrm>
        </p:grpSpPr>
        <p:sp>
          <p:nvSpPr>
            <p:cNvPr id="15" name="Freeform 15"/>
            <p:cNvSpPr/>
            <p:nvPr/>
          </p:nvSpPr>
          <p:spPr>
            <a:xfrm>
              <a:off x="0" y="0"/>
              <a:ext cx="797247" cy="292319"/>
            </a:xfrm>
            <a:custGeom>
              <a:avLst/>
              <a:gdLst/>
              <a:ahLst/>
              <a:cxnLst/>
              <a:rect l="l" t="t" r="r" b="b"/>
              <a:pathLst>
                <a:path w="797247" h="292319">
                  <a:moveTo>
                    <a:pt x="48594" y="0"/>
                  </a:moveTo>
                  <a:lnTo>
                    <a:pt x="748653" y="0"/>
                  </a:lnTo>
                  <a:cubicBezTo>
                    <a:pt x="775490" y="0"/>
                    <a:pt x="797247" y="21756"/>
                    <a:pt x="797247" y="48594"/>
                  </a:cubicBezTo>
                  <a:lnTo>
                    <a:pt x="797247" y="243725"/>
                  </a:lnTo>
                  <a:cubicBezTo>
                    <a:pt x="797247" y="270563"/>
                    <a:pt x="775490" y="292319"/>
                    <a:pt x="748653" y="292319"/>
                  </a:cubicBezTo>
                  <a:lnTo>
                    <a:pt x="48594" y="292319"/>
                  </a:lnTo>
                  <a:cubicBezTo>
                    <a:pt x="21756" y="292319"/>
                    <a:pt x="0" y="270563"/>
                    <a:pt x="0" y="243725"/>
                  </a:cubicBezTo>
                  <a:lnTo>
                    <a:pt x="0" y="48594"/>
                  </a:lnTo>
                  <a:cubicBezTo>
                    <a:pt x="0" y="21756"/>
                    <a:pt x="21756" y="0"/>
                    <a:pt x="48594" y="0"/>
                  </a:cubicBezTo>
                  <a:close/>
                </a:path>
              </a:pathLst>
            </a:custGeom>
            <a:solidFill>
              <a:srgbClr val="5E0774"/>
            </a:solidFill>
            <a:ln cap="sq">
              <a:noFill/>
              <a:prstDash val="solid"/>
              <a:miter/>
            </a:ln>
          </p:spPr>
          <p:txBody>
            <a:bodyPr/>
            <a:lstStyle/>
            <a:p>
              <a:endParaRPr lang="en-US"/>
            </a:p>
          </p:txBody>
        </p:sp>
        <p:sp>
          <p:nvSpPr>
            <p:cNvPr id="16" name="TextBox 16"/>
            <p:cNvSpPr txBox="1"/>
            <p:nvPr/>
          </p:nvSpPr>
          <p:spPr>
            <a:xfrm>
              <a:off x="0" y="-38100"/>
              <a:ext cx="797247" cy="330419"/>
            </a:xfrm>
            <a:prstGeom prst="rect">
              <a:avLst/>
            </a:prstGeom>
          </p:spPr>
          <p:txBody>
            <a:bodyPr lIns="50800" tIns="50800" rIns="50800" bIns="50800" rtlCol="0" anchor="ctr"/>
            <a:lstStyle/>
            <a:p>
              <a:pPr algn="ctr">
                <a:lnSpc>
                  <a:spcPts val="2932"/>
                </a:lnSpc>
              </a:pPr>
              <a:endParaRPr/>
            </a:p>
          </p:txBody>
        </p:sp>
      </p:grpSp>
      <p:grpSp>
        <p:nvGrpSpPr>
          <p:cNvPr id="17" name="Group 17"/>
          <p:cNvGrpSpPr/>
          <p:nvPr/>
        </p:nvGrpSpPr>
        <p:grpSpPr>
          <a:xfrm>
            <a:off x="14736005" y="2144313"/>
            <a:ext cx="3027046" cy="1109900"/>
            <a:chOff x="0" y="0"/>
            <a:chExt cx="797247" cy="292319"/>
          </a:xfrm>
        </p:grpSpPr>
        <p:sp>
          <p:nvSpPr>
            <p:cNvPr id="18" name="Freeform 18"/>
            <p:cNvSpPr/>
            <p:nvPr/>
          </p:nvSpPr>
          <p:spPr>
            <a:xfrm>
              <a:off x="0" y="0"/>
              <a:ext cx="797247" cy="292319"/>
            </a:xfrm>
            <a:custGeom>
              <a:avLst/>
              <a:gdLst/>
              <a:ahLst/>
              <a:cxnLst/>
              <a:rect l="l" t="t" r="r" b="b"/>
              <a:pathLst>
                <a:path w="797247" h="292319">
                  <a:moveTo>
                    <a:pt x="48594" y="0"/>
                  </a:moveTo>
                  <a:lnTo>
                    <a:pt x="748653" y="0"/>
                  </a:lnTo>
                  <a:cubicBezTo>
                    <a:pt x="775490" y="0"/>
                    <a:pt x="797247" y="21756"/>
                    <a:pt x="797247" y="48594"/>
                  </a:cubicBezTo>
                  <a:lnTo>
                    <a:pt x="797247" y="243725"/>
                  </a:lnTo>
                  <a:cubicBezTo>
                    <a:pt x="797247" y="270563"/>
                    <a:pt x="775490" y="292319"/>
                    <a:pt x="748653" y="292319"/>
                  </a:cubicBezTo>
                  <a:lnTo>
                    <a:pt x="48594" y="292319"/>
                  </a:lnTo>
                  <a:cubicBezTo>
                    <a:pt x="21756" y="292319"/>
                    <a:pt x="0" y="270563"/>
                    <a:pt x="0" y="243725"/>
                  </a:cubicBezTo>
                  <a:lnTo>
                    <a:pt x="0" y="48594"/>
                  </a:lnTo>
                  <a:cubicBezTo>
                    <a:pt x="0" y="21756"/>
                    <a:pt x="21756" y="0"/>
                    <a:pt x="48594" y="0"/>
                  </a:cubicBezTo>
                  <a:close/>
                </a:path>
              </a:pathLst>
            </a:custGeom>
            <a:solidFill>
              <a:srgbClr val="5E0774"/>
            </a:solidFill>
            <a:ln cap="sq">
              <a:noFill/>
              <a:prstDash val="solid"/>
              <a:miter/>
            </a:ln>
          </p:spPr>
          <p:txBody>
            <a:bodyPr/>
            <a:lstStyle/>
            <a:p>
              <a:endParaRPr lang="en-US"/>
            </a:p>
          </p:txBody>
        </p:sp>
        <p:sp>
          <p:nvSpPr>
            <p:cNvPr id="19" name="TextBox 19"/>
            <p:cNvSpPr txBox="1"/>
            <p:nvPr/>
          </p:nvSpPr>
          <p:spPr>
            <a:xfrm>
              <a:off x="0" y="-38100"/>
              <a:ext cx="797247" cy="330419"/>
            </a:xfrm>
            <a:prstGeom prst="rect">
              <a:avLst/>
            </a:prstGeom>
          </p:spPr>
          <p:txBody>
            <a:bodyPr lIns="50800" tIns="50800" rIns="50800" bIns="50800" rtlCol="0" anchor="ctr"/>
            <a:lstStyle/>
            <a:p>
              <a:pPr algn="ctr">
                <a:lnSpc>
                  <a:spcPts val="2932"/>
                </a:lnSpc>
              </a:pPr>
              <a:endParaRPr/>
            </a:p>
          </p:txBody>
        </p:sp>
      </p:grpSp>
      <p:grpSp>
        <p:nvGrpSpPr>
          <p:cNvPr id="20" name="Group 20"/>
          <p:cNvGrpSpPr/>
          <p:nvPr/>
        </p:nvGrpSpPr>
        <p:grpSpPr>
          <a:xfrm>
            <a:off x="1375286" y="3350859"/>
            <a:ext cx="16653281" cy="1115452"/>
            <a:chOff x="0" y="0"/>
            <a:chExt cx="4386049" cy="293782"/>
          </a:xfrm>
        </p:grpSpPr>
        <p:sp>
          <p:nvSpPr>
            <p:cNvPr id="21" name="Freeform 21"/>
            <p:cNvSpPr/>
            <p:nvPr/>
          </p:nvSpPr>
          <p:spPr>
            <a:xfrm>
              <a:off x="0" y="0"/>
              <a:ext cx="4386049" cy="293782"/>
            </a:xfrm>
            <a:custGeom>
              <a:avLst/>
              <a:gdLst/>
              <a:ahLst/>
              <a:cxnLst/>
              <a:rect l="l" t="t" r="r" b="b"/>
              <a:pathLst>
                <a:path w="4386049" h="293782">
                  <a:moveTo>
                    <a:pt x="0" y="0"/>
                  </a:moveTo>
                  <a:lnTo>
                    <a:pt x="4386049" y="0"/>
                  </a:lnTo>
                  <a:lnTo>
                    <a:pt x="4386049" y="293782"/>
                  </a:lnTo>
                  <a:lnTo>
                    <a:pt x="0" y="293782"/>
                  </a:lnTo>
                  <a:close/>
                </a:path>
              </a:pathLst>
            </a:custGeom>
            <a:solidFill>
              <a:srgbClr val="FFFFFF"/>
            </a:solidFill>
          </p:spPr>
          <p:txBody>
            <a:bodyPr/>
            <a:lstStyle/>
            <a:p>
              <a:endParaRPr lang="en-US"/>
            </a:p>
          </p:txBody>
        </p:sp>
        <p:sp>
          <p:nvSpPr>
            <p:cNvPr id="22" name="TextBox 22"/>
            <p:cNvSpPr txBox="1"/>
            <p:nvPr/>
          </p:nvSpPr>
          <p:spPr>
            <a:xfrm>
              <a:off x="0" y="-38100"/>
              <a:ext cx="4386049" cy="331882"/>
            </a:xfrm>
            <a:prstGeom prst="rect">
              <a:avLst/>
            </a:prstGeom>
          </p:spPr>
          <p:txBody>
            <a:bodyPr lIns="50800" tIns="50800" rIns="50800" bIns="50800" rtlCol="0" anchor="ctr"/>
            <a:lstStyle/>
            <a:p>
              <a:pPr algn="ctr">
                <a:lnSpc>
                  <a:spcPts val="2932"/>
                </a:lnSpc>
              </a:pPr>
              <a:endParaRPr/>
            </a:p>
          </p:txBody>
        </p:sp>
      </p:grpSp>
      <p:grpSp>
        <p:nvGrpSpPr>
          <p:cNvPr id="23" name="Group 23"/>
          <p:cNvGrpSpPr/>
          <p:nvPr/>
        </p:nvGrpSpPr>
        <p:grpSpPr>
          <a:xfrm>
            <a:off x="-192061" y="0"/>
            <a:ext cx="18480061" cy="1738346"/>
            <a:chOff x="0" y="0"/>
            <a:chExt cx="4867176" cy="457836"/>
          </a:xfrm>
        </p:grpSpPr>
        <p:sp>
          <p:nvSpPr>
            <p:cNvPr id="24" name="Freeform 24"/>
            <p:cNvSpPr/>
            <p:nvPr/>
          </p:nvSpPr>
          <p:spPr>
            <a:xfrm>
              <a:off x="0" y="0"/>
              <a:ext cx="4867177" cy="457836"/>
            </a:xfrm>
            <a:custGeom>
              <a:avLst/>
              <a:gdLst/>
              <a:ahLst/>
              <a:cxnLst/>
              <a:rect l="l" t="t" r="r" b="b"/>
              <a:pathLst>
                <a:path w="4867177" h="457836">
                  <a:moveTo>
                    <a:pt x="0" y="0"/>
                  </a:moveTo>
                  <a:lnTo>
                    <a:pt x="4867177" y="0"/>
                  </a:lnTo>
                  <a:lnTo>
                    <a:pt x="4867177" y="457836"/>
                  </a:lnTo>
                  <a:lnTo>
                    <a:pt x="0" y="457836"/>
                  </a:lnTo>
                  <a:close/>
                </a:path>
              </a:pathLst>
            </a:custGeom>
            <a:solidFill>
              <a:srgbClr val="E7AA04"/>
            </a:solidFill>
          </p:spPr>
          <p:txBody>
            <a:bodyPr/>
            <a:lstStyle/>
            <a:p>
              <a:endParaRPr lang="en-US"/>
            </a:p>
          </p:txBody>
        </p:sp>
        <p:sp>
          <p:nvSpPr>
            <p:cNvPr id="25" name="TextBox 25"/>
            <p:cNvSpPr txBox="1"/>
            <p:nvPr/>
          </p:nvSpPr>
          <p:spPr>
            <a:xfrm>
              <a:off x="0" y="-38100"/>
              <a:ext cx="4867176" cy="495936"/>
            </a:xfrm>
            <a:prstGeom prst="rect">
              <a:avLst/>
            </a:prstGeom>
          </p:spPr>
          <p:txBody>
            <a:bodyPr lIns="50800" tIns="50800" rIns="50800" bIns="50800" rtlCol="0" anchor="ctr"/>
            <a:lstStyle/>
            <a:p>
              <a:pPr algn="ctr">
                <a:lnSpc>
                  <a:spcPts val="2932"/>
                </a:lnSpc>
              </a:pPr>
              <a:endParaRPr/>
            </a:p>
          </p:txBody>
        </p:sp>
      </p:grpSp>
      <p:sp>
        <p:nvSpPr>
          <p:cNvPr id="26" name="TextBox 26"/>
          <p:cNvSpPr txBox="1"/>
          <p:nvPr/>
        </p:nvSpPr>
        <p:spPr>
          <a:xfrm>
            <a:off x="2378727" y="147676"/>
            <a:ext cx="12722637" cy="1509669"/>
          </a:xfrm>
          <a:prstGeom prst="rect">
            <a:avLst/>
          </a:prstGeom>
        </p:spPr>
        <p:txBody>
          <a:bodyPr lIns="0" tIns="0" rIns="0" bIns="0" rtlCol="0" anchor="t">
            <a:spAutoFit/>
          </a:bodyPr>
          <a:lstStyle/>
          <a:p>
            <a:pPr algn="ctr">
              <a:lnSpc>
                <a:spcPts val="5861"/>
              </a:lnSpc>
            </a:pPr>
            <a:r>
              <a:rPr lang="en-US" sz="5478" spc="-82" dirty="0">
                <a:solidFill>
                  <a:srgbClr val="FDFBFB"/>
                </a:solidFill>
                <a:latin typeface="Montserrat Ultra-Bold"/>
                <a:ea typeface="Montserrat Ultra-Bold"/>
                <a:cs typeface="Montserrat Ultra-Bold"/>
                <a:sym typeface="Montserrat Ultra-Bold"/>
              </a:rPr>
              <a:t>AI RECRUITING TOOLS FOR </a:t>
            </a:r>
          </a:p>
          <a:p>
            <a:pPr algn="ctr">
              <a:lnSpc>
                <a:spcPts val="5861"/>
              </a:lnSpc>
            </a:pPr>
            <a:r>
              <a:rPr lang="en-US" sz="5478" spc="-82" dirty="0">
                <a:solidFill>
                  <a:srgbClr val="FDFBFB"/>
                </a:solidFill>
                <a:latin typeface="Montserrat Ultra-Bold"/>
                <a:ea typeface="Montserrat Ultra-Bold"/>
                <a:cs typeface="Montserrat Ultra-Bold"/>
                <a:sym typeface="Montserrat Ultra-Bold"/>
              </a:rPr>
              <a:t>DIFFERENT PURPOSES</a:t>
            </a:r>
          </a:p>
        </p:txBody>
      </p:sp>
      <p:sp>
        <p:nvSpPr>
          <p:cNvPr id="27" name="TextBox 27"/>
          <p:cNvSpPr txBox="1"/>
          <p:nvPr/>
        </p:nvSpPr>
        <p:spPr>
          <a:xfrm>
            <a:off x="1618350" y="2408213"/>
            <a:ext cx="2627651" cy="658300"/>
          </a:xfrm>
          <a:prstGeom prst="rect">
            <a:avLst/>
          </a:prstGeom>
        </p:spPr>
        <p:txBody>
          <a:bodyPr lIns="0" tIns="0" rIns="0" bIns="0" rtlCol="0" anchor="t">
            <a:spAutoFit/>
          </a:bodyPr>
          <a:lstStyle/>
          <a:p>
            <a:pPr algn="ctr">
              <a:lnSpc>
                <a:spcPts val="2500"/>
              </a:lnSpc>
            </a:pPr>
            <a:r>
              <a:rPr lang="en-US" sz="2778" spc="-41">
                <a:solidFill>
                  <a:srgbClr val="FDFBFB"/>
                </a:solidFill>
                <a:latin typeface="Baloo"/>
                <a:ea typeface="Baloo"/>
                <a:cs typeface="Baloo"/>
                <a:sym typeface="Baloo"/>
              </a:rPr>
              <a:t>Recruitment</a:t>
            </a:r>
          </a:p>
          <a:p>
            <a:pPr algn="ctr">
              <a:lnSpc>
                <a:spcPts val="2500"/>
              </a:lnSpc>
              <a:spcBef>
                <a:spcPct val="0"/>
              </a:spcBef>
            </a:pPr>
            <a:r>
              <a:rPr lang="en-US" sz="2778" spc="-41">
                <a:solidFill>
                  <a:srgbClr val="FDFBFB"/>
                </a:solidFill>
                <a:latin typeface="Baloo"/>
                <a:ea typeface="Baloo"/>
                <a:cs typeface="Baloo"/>
                <a:sym typeface="Baloo"/>
              </a:rPr>
              <a:t>Marketing </a:t>
            </a:r>
          </a:p>
        </p:txBody>
      </p:sp>
      <p:sp>
        <p:nvSpPr>
          <p:cNvPr id="28" name="TextBox 28"/>
          <p:cNvSpPr txBox="1"/>
          <p:nvPr/>
        </p:nvSpPr>
        <p:spPr>
          <a:xfrm>
            <a:off x="1451950" y="3488293"/>
            <a:ext cx="2950382" cy="737226"/>
          </a:xfrm>
          <a:prstGeom prst="rect">
            <a:avLst/>
          </a:prstGeom>
        </p:spPr>
        <p:txBody>
          <a:bodyPr lIns="0" tIns="0" rIns="0" bIns="0" rtlCol="0" anchor="t">
            <a:spAutoFit/>
          </a:bodyPr>
          <a:lstStyle/>
          <a:p>
            <a:pPr algn="l">
              <a:lnSpc>
                <a:spcPts val="1908"/>
              </a:lnSpc>
            </a:pPr>
            <a:r>
              <a:rPr lang="en-US" sz="1928" spc="-28">
                <a:solidFill>
                  <a:srgbClr val="5E0774"/>
                </a:solidFill>
                <a:latin typeface="Montserrat Bold"/>
                <a:ea typeface="Montserrat Bold"/>
                <a:cs typeface="Montserrat Bold"/>
                <a:sym typeface="Montserrat Bold"/>
              </a:rPr>
              <a:t>Employer branding, social media advertising and CRM</a:t>
            </a:r>
          </a:p>
        </p:txBody>
      </p:sp>
      <p:sp>
        <p:nvSpPr>
          <p:cNvPr id="29" name="TextBox 29"/>
          <p:cNvSpPr txBox="1"/>
          <p:nvPr/>
        </p:nvSpPr>
        <p:spPr>
          <a:xfrm>
            <a:off x="4951070" y="3490316"/>
            <a:ext cx="2541499" cy="737226"/>
          </a:xfrm>
          <a:prstGeom prst="rect">
            <a:avLst/>
          </a:prstGeom>
        </p:spPr>
        <p:txBody>
          <a:bodyPr lIns="0" tIns="0" rIns="0" bIns="0" rtlCol="0" anchor="t">
            <a:spAutoFit/>
          </a:bodyPr>
          <a:lstStyle/>
          <a:p>
            <a:pPr algn="l">
              <a:lnSpc>
                <a:spcPts val="1908"/>
              </a:lnSpc>
            </a:pPr>
            <a:r>
              <a:rPr lang="en-US" sz="1928" spc="-28" dirty="0">
                <a:solidFill>
                  <a:srgbClr val="5E0774"/>
                </a:solidFill>
                <a:latin typeface="Montserrat Ultra-Bold"/>
                <a:ea typeface="Montserrat Ultra-Bold"/>
                <a:cs typeface="Montserrat Ultra-Bold"/>
                <a:sym typeface="Montserrat Ultra-Bold"/>
              </a:rPr>
              <a:t>Job boards, social media and career pages</a:t>
            </a:r>
          </a:p>
        </p:txBody>
      </p:sp>
      <p:sp>
        <p:nvSpPr>
          <p:cNvPr id="30" name="TextBox 30"/>
          <p:cNvSpPr txBox="1"/>
          <p:nvPr/>
        </p:nvSpPr>
        <p:spPr>
          <a:xfrm>
            <a:off x="8086122" y="3488293"/>
            <a:ext cx="2981067" cy="737226"/>
          </a:xfrm>
          <a:prstGeom prst="rect">
            <a:avLst/>
          </a:prstGeom>
        </p:spPr>
        <p:txBody>
          <a:bodyPr lIns="0" tIns="0" rIns="0" bIns="0" rtlCol="0" anchor="t">
            <a:spAutoFit/>
          </a:bodyPr>
          <a:lstStyle/>
          <a:p>
            <a:pPr algn="l">
              <a:lnSpc>
                <a:spcPts val="1908"/>
              </a:lnSpc>
            </a:pPr>
            <a:r>
              <a:rPr lang="en-US" sz="1928" spc="-28">
                <a:solidFill>
                  <a:srgbClr val="5E0774"/>
                </a:solidFill>
                <a:latin typeface="Montserrat Ultra-Bold"/>
                <a:ea typeface="Montserrat Ultra-Bold"/>
                <a:cs typeface="Montserrat Ultra-Bold"/>
                <a:sym typeface="Montserrat Ultra-Bold"/>
              </a:rPr>
              <a:t>Talent assessment and pre-employment testing</a:t>
            </a:r>
          </a:p>
        </p:txBody>
      </p:sp>
      <p:sp>
        <p:nvSpPr>
          <p:cNvPr id="31" name="TextBox 31"/>
          <p:cNvSpPr txBox="1"/>
          <p:nvPr/>
        </p:nvSpPr>
        <p:spPr>
          <a:xfrm>
            <a:off x="14736005" y="3488293"/>
            <a:ext cx="3692150" cy="737226"/>
          </a:xfrm>
          <a:prstGeom prst="rect">
            <a:avLst/>
          </a:prstGeom>
        </p:spPr>
        <p:txBody>
          <a:bodyPr lIns="0" tIns="0" rIns="0" bIns="0" rtlCol="0" anchor="t">
            <a:spAutoFit/>
          </a:bodyPr>
          <a:lstStyle/>
          <a:p>
            <a:pPr algn="l">
              <a:lnSpc>
                <a:spcPts val="1908"/>
              </a:lnSpc>
            </a:pPr>
            <a:r>
              <a:rPr lang="en-US" sz="1928" spc="-28">
                <a:solidFill>
                  <a:srgbClr val="5E0774"/>
                </a:solidFill>
                <a:latin typeface="Montserrat Ultra-Bold"/>
                <a:ea typeface="Montserrat Ultra-Bold"/>
                <a:cs typeface="Montserrat Ultra-Bold"/>
                <a:sym typeface="Montserrat Ultra-Bold"/>
              </a:rPr>
              <a:t>Organizational resources benefis enrolment, new </a:t>
            </a:r>
          </a:p>
          <a:p>
            <a:pPr algn="l">
              <a:lnSpc>
                <a:spcPts val="1908"/>
              </a:lnSpc>
            </a:pPr>
            <a:r>
              <a:rPr lang="en-US" sz="1928" spc="-28">
                <a:solidFill>
                  <a:srgbClr val="5E0774"/>
                </a:solidFill>
                <a:latin typeface="Montserrat Ultra-Bold"/>
                <a:ea typeface="Montserrat Ultra-Bold"/>
                <a:cs typeface="Montserrat Ultra-Bold"/>
                <a:sym typeface="Montserrat Ultra-Bold"/>
              </a:rPr>
              <a:t>hire documentation</a:t>
            </a:r>
          </a:p>
        </p:txBody>
      </p:sp>
      <p:sp>
        <p:nvSpPr>
          <p:cNvPr id="32" name="TextBox 32"/>
          <p:cNvSpPr txBox="1"/>
          <p:nvPr/>
        </p:nvSpPr>
        <p:spPr>
          <a:xfrm>
            <a:off x="11371989" y="3490316"/>
            <a:ext cx="3086676" cy="737226"/>
          </a:xfrm>
          <a:prstGeom prst="rect">
            <a:avLst/>
          </a:prstGeom>
        </p:spPr>
        <p:txBody>
          <a:bodyPr lIns="0" tIns="0" rIns="0" bIns="0" rtlCol="0" anchor="t">
            <a:spAutoFit/>
          </a:bodyPr>
          <a:lstStyle/>
          <a:p>
            <a:pPr algn="l">
              <a:lnSpc>
                <a:spcPts val="1908"/>
              </a:lnSpc>
            </a:pPr>
            <a:r>
              <a:rPr lang="en-US" sz="1928" spc="-28">
                <a:solidFill>
                  <a:srgbClr val="5E0774"/>
                </a:solidFill>
                <a:latin typeface="Montserrat Ultra-Bold"/>
                <a:ea typeface="Montserrat Ultra-Bold"/>
                <a:cs typeface="Montserrat Ultra-Bold"/>
                <a:sym typeface="Montserrat Ultra-Bold"/>
              </a:rPr>
              <a:t>Interview scheduling, automation and video interviews</a:t>
            </a:r>
          </a:p>
        </p:txBody>
      </p:sp>
      <p:sp>
        <p:nvSpPr>
          <p:cNvPr id="33" name="TextBox 33"/>
          <p:cNvSpPr txBox="1"/>
          <p:nvPr/>
        </p:nvSpPr>
        <p:spPr>
          <a:xfrm>
            <a:off x="4951361" y="2565376"/>
            <a:ext cx="2627651" cy="343975"/>
          </a:xfrm>
          <a:prstGeom prst="rect">
            <a:avLst/>
          </a:prstGeom>
        </p:spPr>
        <p:txBody>
          <a:bodyPr lIns="0" tIns="0" rIns="0" bIns="0" rtlCol="0" anchor="t">
            <a:spAutoFit/>
          </a:bodyPr>
          <a:lstStyle/>
          <a:p>
            <a:pPr algn="ctr">
              <a:lnSpc>
                <a:spcPts val="2500"/>
              </a:lnSpc>
              <a:spcBef>
                <a:spcPct val="0"/>
              </a:spcBef>
            </a:pPr>
            <a:r>
              <a:rPr lang="en-US" sz="2778" spc="-41">
                <a:solidFill>
                  <a:srgbClr val="FDFBFB"/>
                </a:solidFill>
                <a:latin typeface="Baloo"/>
                <a:ea typeface="Baloo"/>
                <a:cs typeface="Baloo"/>
                <a:sym typeface="Baloo"/>
              </a:rPr>
              <a:t>Source</a:t>
            </a:r>
          </a:p>
        </p:txBody>
      </p:sp>
      <p:sp>
        <p:nvSpPr>
          <p:cNvPr id="34" name="TextBox 34"/>
          <p:cNvSpPr txBox="1"/>
          <p:nvPr/>
        </p:nvSpPr>
        <p:spPr>
          <a:xfrm>
            <a:off x="8249038" y="2565376"/>
            <a:ext cx="2627651" cy="343975"/>
          </a:xfrm>
          <a:prstGeom prst="rect">
            <a:avLst/>
          </a:prstGeom>
        </p:spPr>
        <p:txBody>
          <a:bodyPr lIns="0" tIns="0" rIns="0" bIns="0" rtlCol="0" anchor="t">
            <a:spAutoFit/>
          </a:bodyPr>
          <a:lstStyle/>
          <a:p>
            <a:pPr algn="ctr">
              <a:lnSpc>
                <a:spcPts val="2500"/>
              </a:lnSpc>
              <a:spcBef>
                <a:spcPct val="0"/>
              </a:spcBef>
            </a:pPr>
            <a:r>
              <a:rPr lang="en-US" sz="2778" spc="-41">
                <a:solidFill>
                  <a:srgbClr val="FDFBFB"/>
                </a:solidFill>
                <a:latin typeface="Baloo"/>
                <a:ea typeface="Baloo"/>
                <a:cs typeface="Baloo"/>
                <a:sym typeface="Baloo"/>
              </a:rPr>
              <a:t>Screening </a:t>
            </a:r>
          </a:p>
        </p:txBody>
      </p:sp>
      <p:sp>
        <p:nvSpPr>
          <p:cNvPr id="35" name="TextBox 35"/>
          <p:cNvSpPr txBox="1"/>
          <p:nvPr/>
        </p:nvSpPr>
        <p:spPr>
          <a:xfrm>
            <a:off x="11587772" y="2565376"/>
            <a:ext cx="2627651" cy="343975"/>
          </a:xfrm>
          <a:prstGeom prst="rect">
            <a:avLst/>
          </a:prstGeom>
        </p:spPr>
        <p:txBody>
          <a:bodyPr lIns="0" tIns="0" rIns="0" bIns="0" rtlCol="0" anchor="t">
            <a:spAutoFit/>
          </a:bodyPr>
          <a:lstStyle/>
          <a:p>
            <a:pPr algn="ctr">
              <a:lnSpc>
                <a:spcPts val="2500"/>
              </a:lnSpc>
              <a:spcBef>
                <a:spcPct val="0"/>
              </a:spcBef>
            </a:pPr>
            <a:r>
              <a:rPr lang="en-US" sz="2778" spc="-41">
                <a:solidFill>
                  <a:srgbClr val="FDFBFB"/>
                </a:solidFill>
                <a:latin typeface="Baloo"/>
                <a:ea typeface="Baloo"/>
                <a:cs typeface="Baloo"/>
                <a:sym typeface="Baloo"/>
              </a:rPr>
              <a:t>Intrerviewing</a:t>
            </a:r>
          </a:p>
        </p:txBody>
      </p:sp>
      <p:sp>
        <p:nvSpPr>
          <p:cNvPr id="36" name="TextBox 36"/>
          <p:cNvSpPr txBox="1"/>
          <p:nvPr/>
        </p:nvSpPr>
        <p:spPr>
          <a:xfrm>
            <a:off x="14951485" y="2565376"/>
            <a:ext cx="2627651" cy="343975"/>
          </a:xfrm>
          <a:prstGeom prst="rect">
            <a:avLst/>
          </a:prstGeom>
        </p:spPr>
        <p:txBody>
          <a:bodyPr lIns="0" tIns="0" rIns="0" bIns="0" rtlCol="0" anchor="t">
            <a:spAutoFit/>
          </a:bodyPr>
          <a:lstStyle/>
          <a:p>
            <a:pPr algn="ctr">
              <a:lnSpc>
                <a:spcPts val="2500"/>
              </a:lnSpc>
              <a:spcBef>
                <a:spcPct val="0"/>
              </a:spcBef>
            </a:pPr>
            <a:r>
              <a:rPr lang="en-US" sz="2778" spc="-41">
                <a:solidFill>
                  <a:srgbClr val="FDFBFB"/>
                </a:solidFill>
                <a:latin typeface="Baloo"/>
                <a:ea typeface="Baloo"/>
                <a:cs typeface="Baloo"/>
                <a:sym typeface="Baloo"/>
              </a:rPr>
              <a:t>Onboarding</a:t>
            </a:r>
            <a:endParaRPr lang="en-US" sz="2778" spc="-41" dirty="0">
              <a:solidFill>
                <a:srgbClr val="FDFBFB"/>
              </a:solidFill>
              <a:latin typeface="Baloo"/>
              <a:ea typeface="Baloo"/>
              <a:cs typeface="Baloo"/>
              <a:sym typeface="Baloo"/>
            </a:endParaRPr>
          </a:p>
        </p:txBody>
      </p:sp>
    </p:spTree>
    <p:extLst>
      <p:ext uri="{BB962C8B-B14F-4D97-AF65-F5344CB8AC3E}">
        <p14:creationId xmlns:p14="http://schemas.microsoft.com/office/powerpoint/2010/main" val="82675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1026" name="Picture 2" descr="15 Best Applicant Tracking Systems (ATS) in 2023">
            <a:extLst>
              <a:ext uri="{FF2B5EF4-FFF2-40B4-BE49-F238E27FC236}">
                <a16:creationId xmlns:a16="http://schemas.microsoft.com/office/drawing/2014/main" id="{02D15A88-CFA0-DAAD-7767-9C35CC03D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3007"/>
            <a:ext cx="18288000" cy="840399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23">
            <a:extLst>
              <a:ext uri="{FF2B5EF4-FFF2-40B4-BE49-F238E27FC236}">
                <a16:creationId xmlns:a16="http://schemas.microsoft.com/office/drawing/2014/main" id="{4C10A1A9-D2BA-F642-1A76-2F94DA3479EA}"/>
              </a:ext>
            </a:extLst>
          </p:cNvPr>
          <p:cNvGrpSpPr/>
          <p:nvPr/>
        </p:nvGrpSpPr>
        <p:grpSpPr>
          <a:xfrm>
            <a:off x="-192061" y="0"/>
            <a:ext cx="18480061" cy="1738346"/>
            <a:chOff x="0" y="0"/>
            <a:chExt cx="4867176" cy="457836"/>
          </a:xfrm>
        </p:grpSpPr>
        <p:sp>
          <p:nvSpPr>
            <p:cNvPr id="38" name="Freeform 24">
              <a:extLst>
                <a:ext uri="{FF2B5EF4-FFF2-40B4-BE49-F238E27FC236}">
                  <a16:creationId xmlns:a16="http://schemas.microsoft.com/office/drawing/2014/main" id="{33C9C76D-7C5E-11AE-6F3E-2BEC70F30BA3}"/>
                </a:ext>
              </a:extLst>
            </p:cNvPr>
            <p:cNvSpPr/>
            <p:nvPr/>
          </p:nvSpPr>
          <p:spPr>
            <a:xfrm>
              <a:off x="0" y="0"/>
              <a:ext cx="4867177" cy="457836"/>
            </a:xfrm>
            <a:custGeom>
              <a:avLst/>
              <a:gdLst/>
              <a:ahLst/>
              <a:cxnLst/>
              <a:rect l="l" t="t" r="r" b="b"/>
              <a:pathLst>
                <a:path w="4867177" h="457836">
                  <a:moveTo>
                    <a:pt x="0" y="0"/>
                  </a:moveTo>
                  <a:lnTo>
                    <a:pt x="4867177" y="0"/>
                  </a:lnTo>
                  <a:lnTo>
                    <a:pt x="4867177" y="457836"/>
                  </a:lnTo>
                  <a:lnTo>
                    <a:pt x="0" y="457836"/>
                  </a:lnTo>
                  <a:close/>
                </a:path>
              </a:pathLst>
            </a:custGeom>
            <a:solidFill>
              <a:srgbClr val="E7AA04"/>
            </a:solidFill>
          </p:spPr>
          <p:txBody>
            <a:bodyPr/>
            <a:lstStyle/>
            <a:p>
              <a:endParaRPr lang="en-US"/>
            </a:p>
          </p:txBody>
        </p:sp>
        <p:sp>
          <p:nvSpPr>
            <p:cNvPr id="39" name="TextBox 25">
              <a:extLst>
                <a:ext uri="{FF2B5EF4-FFF2-40B4-BE49-F238E27FC236}">
                  <a16:creationId xmlns:a16="http://schemas.microsoft.com/office/drawing/2014/main" id="{E9991BF3-BCFE-2E12-FBE9-5EBB7F3094C3}"/>
                </a:ext>
              </a:extLst>
            </p:cNvPr>
            <p:cNvSpPr txBox="1"/>
            <p:nvPr/>
          </p:nvSpPr>
          <p:spPr>
            <a:xfrm>
              <a:off x="0" y="-38100"/>
              <a:ext cx="4867176" cy="495936"/>
            </a:xfrm>
            <a:prstGeom prst="rect">
              <a:avLst/>
            </a:prstGeom>
          </p:spPr>
          <p:txBody>
            <a:bodyPr lIns="50800" tIns="50800" rIns="50800" bIns="50800" rtlCol="0" anchor="ctr"/>
            <a:lstStyle/>
            <a:p>
              <a:pPr algn="ctr">
                <a:lnSpc>
                  <a:spcPts val="2932"/>
                </a:lnSpc>
              </a:pPr>
              <a:endParaRPr/>
            </a:p>
          </p:txBody>
        </p:sp>
      </p:grpSp>
      <p:sp>
        <p:nvSpPr>
          <p:cNvPr id="40" name="TextBox 26">
            <a:extLst>
              <a:ext uri="{FF2B5EF4-FFF2-40B4-BE49-F238E27FC236}">
                <a16:creationId xmlns:a16="http://schemas.microsoft.com/office/drawing/2014/main" id="{8B05BCEB-74B7-56CB-BA20-D372C3605E44}"/>
              </a:ext>
            </a:extLst>
          </p:cNvPr>
          <p:cNvSpPr txBox="1"/>
          <p:nvPr/>
        </p:nvSpPr>
        <p:spPr>
          <a:xfrm>
            <a:off x="2378727" y="147676"/>
            <a:ext cx="12722637" cy="1509669"/>
          </a:xfrm>
          <a:prstGeom prst="rect">
            <a:avLst/>
          </a:prstGeom>
        </p:spPr>
        <p:txBody>
          <a:bodyPr lIns="0" tIns="0" rIns="0" bIns="0" rtlCol="0" anchor="t">
            <a:spAutoFit/>
          </a:bodyPr>
          <a:lstStyle/>
          <a:p>
            <a:pPr algn="ctr">
              <a:lnSpc>
                <a:spcPts val="5861"/>
              </a:lnSpc>
            </a:pPr>
            <a:r>
              <a:rPr lang="en-US" sz="5478" spc="-82" dirty="0">
                <a:solidFill>
                  <a:srgbClr val="FDFBFB"/>
                </a:solidFill>
                <a:latin typeface="Montserrat Ultra-Bold"/>
                <a:ea typeface="Montserrat Ultra-Bold"/>
                <a:cs typeface="Montserrat Ultra-Bold"/>
                <a:sym typeface="Montserrat Ultra-Bold"/>
              </a:rPr>
              <a:t>APPLICANT TRACKING TOOLS FOR </a:t>
            </a:r>
          </a:p>
          <a:p>
            <a:pPr algn="ctr">
              <a:lnSpc>
                <a:spcPts val="5861"/>
              </a:lnSpc>
            </a:pPr>
            <a:r>
              <a:rPr lang="en-US" sz="5478" spc="-82" dirty="0">
                <a:solidFill>
                  <a:srgbClr val="FDFBFB"/>
                </a:solidFill>
                <a:latin typeface="Montserrat Ultra-Bold"/>
                <a:ea typeface="Montserrat Ultra-Bold"/>
                <a:cs typeface="Montserrat Ultra-Bold"/>
                <a:sym typeface="Montserrat Ultra-Bold"/>
              </a:rPr>
              <a:t>DIFFERENT PURPOSES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sp>
        <p:nvSpPr>
          <p:cNvPr id="3" name="Freeform 3"/>
          <p:cNvSpPr/>
          <p:nvPr/>
        </p:nvSpPr>
        <p:spPr>
          <a:xfrm>
            <a:off x="2366437" y="2438337"/>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66437" y="4684235"/>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366437" y="7180904"/>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490185" y="2782759"/>
            <a:ext cx="9858994" cy="1517155"/>
          </a:xfrm>
          <a:prstGeom prst="rect">
            <a:avLst/>
          </a:prstGeom>
        </p:spPr>
        <p:txBody>
          <a:bodyPr lIns="0" tIns="0" rIns="0" bIns="0" rtlCol="0" anchor="t">
            <a:spAutoFit/>
          </a:bodyPr>
          <a:lstStyle/>
          <a:p>
            <a:pPr algn="just">
              <a:lnSpc>
                <a:spcPts val="4052"/>
              </a:lnSpc>
            </a:pPr>
            <a:r>
              <a:rPr lang="en-US" sz="2894" spc="28">
                <a:solidFill>
                  <a:srgbClr val="5E0774"/>
                </a:solidFill>
                <a:latin typeface="Baloo"/>
                <a:ea typeface="Baloo"/>
                <a:cs typeface="Baloo"/>
                <a:sym typeface="Baloo"/>
              </a:rPr>
              <a:t>AI revolutionizes traditional training methods, catering to evolving needs.</a:t>
            </a:r>
          </a:p>
          <a:p>
            <a:pPr marL="0" lvl="0" indent="0" algn="just">
              <a:lnSpc>
                <a:spcPts val="4052"/>
              </a:lnSpc>
            </a:pPr>
            <a:endParaRPr lang="en-US" sz="2894" spc="28">
              <a:solidFill>
                <a:srgbClr val="5E0774"/>
              </a:solidFill>
              <a:latin typeface="Baloo"/>
              <a:ea typeface="Baloo"/>
              <a:cs typeface="Baloo"/>
              <a:sym typeface="Baloo"/>
            </a:endParaRPr>
          </a:p>
        </p:txBody>
      </p:sp>
      <p:sp>
        <p:nvSpPr>
          <p:cNvPr id="7" name="TextBox 7"/>
          <p:cNvSpPr txBox="1"/>
          <p:nvPr/>
        </p:nvSpPr>
        <p:spPr>
          <a:xfrm>
            <a:off x="4490185" y="7133279"/>
            <a:ext cx="9858994" cy="2031505"/>
          </a:xfrm>
          <a:prstGeom prst="rect">
            <a:avLst/>
          </a:prstGeom>
        </p:spPr>
        <p:txBody>
          <a:bodyPr lIns="0" tIns="0" rIns="0" bIns="0" rtlCol="0" anchor="t">
            <a:spAutoFit/>
          </a:bodyPr>
          <a:lstStyle/>
          <a:p>
            <a:pPr algn="just">
              <a:lnSpc>
                <a:spcPts val="4052"/>
              </a:lnSpc>
            </a:pPr>
            <a:r>
              <a:rPr lang="en-US" sz="2894" spc="28">
                <a:solidFill>
                  <a:srgbClr val="5E0774"/>
                </a:solidFill>
                <a:latin typeface="Baloo"/>
                <a:ea typeface="Baloo"/>
                <a:cs typeface="Baloo"/>
                <a:sym typeface="Baloo"/>
              </a:rPr>
              <a:t>Today, 49% use AI to recommend or create personalized opportunities, 45% to tracklearning progress, and 19% to upskill/reskill employees.</a:t>
            </a:r>
          </a:p>
          <a:p>
            <a:pPr algn="just">
              <a:lnSpc>
                <a:spcPts val="4052"/>
              </a:lnSpc>
            </a:pPr>
            <a:endParaRPr lang="en-US" sz="2894" spc="28">
              <a:solidFill>
                <a:srgbClr val="5E0774"/>
              </a:solidFill>
              <a:latin typeface="Baloo"/>
              <a:ea typeface="Baloo"/>
              <a:cs typeface="Baloo"/>
              <a:sym typeface="Baloo"/>
            </a:endParaRPr>
          </a:p>
        </p:txBody>
      </p:sp>
      <p:sp>
        <p:nvSpPr>
          <p:cNvPr id="8" name="TextBox 8"/>
          <p:cNvSpPr txBox="1"/>
          <p:nvPr/>
        </p:nvSpPr>
        <p:spPr>
          <a:xfrm>
            <a:off x="4490185" y="4978414"/>
            <a:ext cx="9858994" cy="1002805"/>
          </a:xfrm>
          <a:prstGeom prst="rect">
            <a:avLst/>
          </a:prstGeom>
        </p:spPr>
        <p:txBody>
          <a:bodyPr lIns="0" tIns="0" rIns="0" bIns="0" rtlCol="0" anchor="t">
            <a:spAutoFit/>
          </a:bodyPr>
          <a:lstStyle/>
          <a:p>
            <a:pPr algn="just">
              <a:lnSpc>
                <a:spcPts val="4052"/>
              </a:lnSpc>
            </a:pPr>
            <a:r>
              <a:rPr lang="en-US" sz="2894" spc="28">
                <a:solidFill>
                  <a:srgbClr val="5E0774"/>
                </a:solidFill>
                <a:latin typeface="Baloo"/>
                <a:ea typeface="Baloo"/>
                <a:cs typeface="Baloo"/>
                <a:sym typeface="Baloo"/>
              </a:rPr>
              <a:t>As of 2019, 85% of talent developers use internally created content (LinkedIn, Learning).</a:t>
            </a:r>
          </a:p>
        </p:txBody>
      </p:sp>
      <p:sp>
        <p:nvSpPr>
          <p:cNvPr id="9" name="TextBox 9"/>
          <p:cNvSpPr txBox="1"/>
          <p:nvPr/>
        </p:nvSpPr>
        <p:spPr>
          <a:xfrm>
            <a:off x="2593405" y="2950198"/>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EFFFF"/>
                </a:solidFill>
                <a:latin typeface="Montserrat Ultra-Bold"/>
                <a:ea typeface="Montserrat Ultra-Bold"/>
                <a:cs typeface="Montserrat Ultra-Bold"/>
                <a:sym typeface="Montserrat Ultra-Bold"/>
              </a:rPr>
              <a:t>01</a:t>
            </a:r>
          </a:p>
        </p:txBody>
      </p:sp>
      <p:sp>
        <p:nvSpPr>
          <p:cNvPr id="10" name="TextBox 10"/>
          <p:cNvSpPr txBox="1"/>
          <p:nvPr/>
        </p:nvSpPr>
        <p:spPr>
          <a:xfrm>
            <a:off x="2593405" y="5216391"/>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FFFFF"/>
                </a:solidFill>
                <a:latin typeface="Montserrat Ultra-Bold"/>
                <a:ea typeface="Montserrat Ultra-Bold"/>
                <a:cs typeface="Montserrat Ultra-Bold"/>
                <a:sym typeface="Montserrat Ultra-Bold"/>
              </a:rPr>
              <a:t>02</a:t>
            </a:r>
          </a:p>
        </p:txBody>
      </p:sp>
      <p:sp>
        <p:nvSpPr>
          <p:cNvPr id="11" name="TextBox 11"/>
          <p:cNvSpPr txBox="1"/>
          <p:nvPr/>
        </p:nvSpPr>
        <p:spPr>
          <a:xfrm>
            <a:off x="2593405" y="7692765"/>
            <a:ext cx="1144261" cy="745927"/>
          </a:xfrm>
          <a:prstGeom prst="rect">
            <a:avLst/>
          </a:prstGeom>
        </p:spPr>
        <p:txBody>
          <a:bodyPr lIns="0" tIns="0" rIns="0" bIns="0" rtlCol="0" anchor="t">
            <a:spAutoFit/>
          </a:bodyPr>
          <a:lstStyle/>
          <a:p>
            <a:pPr algn="ctr">
              <a:lnSpc>
                <a:spcPts val="5470"/>
              </a:lnSpc>
              <a:spcBef>
                <a:spcPct val="0"/>
              </a:spcBef>
            </a:pPr>
            <a:r>
              <a:rPr lang="en-US" sz="6078" spc="-91">
                <a:solidFill>
                  <a:srgbClr val="FFFFFF"/>
                </a:solidFill>
                <a:latin typeface="Montserrat Ultra-Bold"/>
                <a:ea typeface="Montserrat Ultra-Bold"/>
                <a:cs typeface="Montserrat Ultra-Bold"/>
                <a:sym typeface="Montserrat Ultra-Bold"/>
              </a:rPr>
              <a:t>03</a:t>
            </a:r>
          </a:p>
        </p:txBody>
      </p:sp>
      <p:grpSp>
        <p:nvGrpSpPr>
          <p:cNvPr id="12" name="Group 12"/>
          <p:cNvGrpSpPr/>
          <p:nvPr/>
        </p:nvGrpSpPr>
        <p:grpSpPr>
          <a:xfrm>
            <a:off x="-96030" y="0"/>
            <a:ext cx="18480061" cy="1738346"/>
            <a:chOff x="0" y="0"/>
            <a:chExt cx="4867176" cy="457836"/>
          </a:xfrm>
        </p:grpSpPr>
        <p:sp>
          <p:nvSpPr>
            <p:cNvPr id="13" name="Freeform 13"/>
            <p:cNvSpPr/>
            <p:nvPr/>
          </p:nvSpPr>
          <p:spPr>
            <a:xfrm>
              <a:off x="0" y="0"/>
              <a:ext cx="4867177" cy="457836"/>
            </a:xfrm>
            <a:custGeom>
              <a:avLst/>
              <a:gdLst/>
              <a:ahLst/>
              <a:cxnLst/>
              <a:rect l="l" t="t" r="r" b="b"/>
              <a:pathLst>
                <a:path w="4867177" h="457836">
                  <a:moveTo>
                    <a:pt x="0" y="0"/>
                  </a:moveTo>
                  <a:lnTo>
                    <a:pt x="4867177" y="0"/>
                  </a:lnTo>
                  <a:lnTo>
                    <a:pt x="4867177" y="457836"/>
                  </a:lnTo>
                  <a:lnTo>
                    <a:pt x="0" y="457836"/>
                  </a:lnTo>
                  <a:close/>
                </a:path>
              </a:pathLst>
            </a:custGeom>
            <a:solidFill>
              <a:srgbClr val="5E0774"/>
            </a:solidFill>
          </p:spPr>
          <p:txBody>
            <a:bodyPr/>
            <a:lstStyle/>
            <a:p>
              <a:endParaRPr lang="en-US"/>
            </a:p>
          </p:txBody>
        </p:sp>
        <p:sp>
          <p:nvSpPr>
            <p:cNvPr id="14" name="TextBox 14"/>
            <p:cNvSpPr txBox="1"/>
            <p:nvPr/>
          </p:nvSpPr>
          <p:spPr>
            <a:xfrm>
              <a:off x="0" y="-38100"/>
              <a:ext cx="4867176" cy="495936"/>
            </a:xfrm>
            <a:prstGeom prst="rect">
              <a:avLst/>
            </a:prstGeom>
          </p:spPr>
          <p:txBody>
            <a:bodyPr lIns="50800" tIns="50800" rIns="50800" bIns="50800" rtlCol="0" anchor="ctr"/>
            <a:lstStyle/>
            <a:p>
              <a:pPr algn="ctr">
                <a:lnSpc>
                  <a:spcPts val="2932"/>
                </a:lnSpc>
              </a:pPr>
              <a:endParaRPr/>
            </a:p>
          </p:txBody>
        </p:sp>
      </p:grpSp>
      <p:sp>
        <p:nvSpPr>
          <p:cNvPr id="15" name="TextBox 15"/>
          <p:cNvSpPr txBox="1"/>
          <p:nvPr/>
        </p:nvSpPr>
        <p:spPr>
          <a:xfrm>
            <a:off x="3517773" y="582750"/>
            <a:ext cx="11803818" cy="710644"/>
          </a:xfrm>
          <a:prstGeom prst="rect">
            <a:avLst/>
          </a:prstGeom>
        </p:spPr>
        <p:txBody>
          <a:bodyPr lIns="0" tIns="0" rIns="0" bIns="0" rtlCol="0" anchor="t">
            <a:spAutoFit/>
          </a:bodyPr>
          <a:lstStyle/>
          <a:p>
            <a:pPr algn="ctr">
              <a:lnSpc>
                <a:spcPts val="5431"/>
              </a:lnSpc>
              <a:spcBef>
                <a:spcPct val="0"/>
              </a:spcBef>
            </a:pPr>
            <a:r>
              <a:rPr lang="en-US" sz="6035" spc="-90" dirty="0">
                <a:solidFill>
                  <a:srgbClr val="FEFFFF"/>
                </a:solidFill>
                <a:latin typeface="Montserrat Ultra-Bold"/>
                <a:ea typeface="Montserrat Ultra-Bold"/>
                <a:cs typeface="Montserrat Ultra-Bold"/>
                <a:sym typeface="Montserrat Ultra-Bold"/>
              </a:rPr>
              <a:t>2. EMPLOYEE DEVELOPMENT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1453</Words>
  <Application>Microsoft Office PowerPoint</Application>
  <PresentationFormat>Custom</PresentationFormat>
  <Paragraphs>200</Paragraphs>
  <Slides>20</Slides>
  <Notes>0</Notes>
  <HiddenSlides>0</HiddenSlides>
  <MMClips>4</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AI in Talent Management</dc:title>
  <cp:lastModifiedBy>Cédric Christian ELONGUE NGNAOUSSI</cp:lastModifiedBy>
  <cp:revision>2</cp:revision>
  <dcterms:created xsi:type="dcterms:W3CDTF">2006-08-16T00:00:00Z</dcterms:created>
  <dcterms:modified xsi:type="dcterms:W3CDTF">2024-07-19T13:39:22Z</dcterms:modified>
  <dc:identifier>DAGKXU-ydbI</dc:identifier>
</cp:coreProperties>
</file>