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9" r:id="rId6"/>
    <p:sldId id="270" r:id="rId7"/>
    <p:sldId id="271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1A8-7992-451C-9A8E-882FBF54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46CE0-7E67-45CF-ABE3-2D809B53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A5E8-6E07-469E-A4C7-D26E774D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FB6E-F2DE-41F6-8ED2-16FABF7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616D-5D21-48E0-A947-8CF6DB7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A79-579A-4B48-8404-F1A6A4D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9CE9-4F0D-4335-8DB5-26C44FAA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939-63F0-4930-88F0-1683BCE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1DF4-44C1-4086-883C-B2BF099F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25A0-2BB5-4397-803F-5996029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A15A9-C97A-40C0-AEE4-CED947CA9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314D3-30DC-4C51-9FB1-EA7C3B4E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74AC-7E0E-41F9-AD45-BC0F5E0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04E0-691A-4E7F-B119-BA0F0F65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395E-F107-49D8-908B-ECAF208E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V="1">
            <a:off x="0" y="-15172"/>
            <a:ext cx="12192000" cy="424405"/>
          </a:xfrm>
          <a:prstGeom prst="rect">
            <a:avLst/>
          </a:prstGeom>
        </p:spPr>
      </p:pic>
      <p:pic>
        <p:nvPicPr>
          <p:cNvPr id="6" name="Picture 5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48827"/>
            <a:ext cx="12192000" cy="42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589D-3EBD-46EA-A4EF-3F58B8E0A1C6}"/>
              </a:ext>
            </a:extLst>
          </p:cNvPr>
          <p:cNvSpPr txBox="1"/>
          <p:nvPr userDrawn="1"/>
        </p:nvSpPr>
        <p:spPr>
          <a:xfrm>
            <a:off x="1546971" y="0"/>
            <a:ext cx="954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Les instructions d’enregistrement et de </a:t>
            </a:r>
            <a:r>
              <a:rPr lang="fr-FR" sz="1600" b="1" dirty="0" err="1">
                <a:solidFill>
                  <a:schemeClr val="bg1"/>
                </a:solidFill>
              </a:rPr>
              <a:t>connection</a:t>
            </a:r>
            <a:r>
              <a:rPr lang="fr-FR" sz="1600" b="1" dirty="0">
                <a:solidFill>
                  <a:schemeClr val="bg1"/>
                </a:solidFill>
              </a:rPr>
              <a:t> (Login)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416A-4007-4163-AD9B-47AE005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805C-A325-4FE0-B10F-8976AD82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9452-B903-4437-8016-058EDD2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52D-5DC0-43F4-ADBA-618A0794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37B6-932D-4328-AE59-DC91379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F9C-E516-41E8-93FA-7C50FB2A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C000-B9EB-47E8-AE6C-BFDD5ED59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1640-1B63-44F2-BE15-FFC399E8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599E-9696-4F3A-8A38-2C7B688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0370-24B2-40AC-B5E5-908E7E83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17A5-453E-4607-A97D-7A31ECB0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E3D-33C9-46BA-8D93-0123EB8D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ECFD-EBD1-421E-898B-5B85C150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B6940-9024-427F-AFF1-4230F447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7680B-D724-46D1-9A90-BA52A6515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010E6-97A2-4D56-AD47-BE1BE9306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A9AC9-0C58-4BFA-AAD0-6F644ABB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48676-CA8C-4523-8050-DB52737D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FDF2E-F377-4B89-8FA4-DFF88BD3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C909-9218-4D0C-B942-76B3E7D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0C91-E2B8-4B60-BDDD-9FC5EB2F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2C81-635C-4B50-8CF1-D62D030F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788B-2380-43DD-87CC-75138E52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7848-86FC-41EF-AAF9-3FE7068F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745AE-10AF-4FC9-965C-2EFAA45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E1D2-1F0A-4A58-9947-E26554C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850-206A-4EFB-8388-F9E1F7B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E621-6193-4749-B0FE-04AA63C8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AF09-1A68-4F39-B051-F8EE9313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99043-813F-48F6-8446-E6FEB159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4D4B3-D29B-4DF6-811B-B4EF045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6285-6C50-4E57-AD59-73A7A44E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484-9E26-4936-AE14-3E55CF1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E5962-D5D1-4803-A0FD-ED784AA1A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85A64-8EF9-4C53-8C80-3E639489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2406-2837-4112-8AAC-DDB5CEC1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7A23B-70CA-4F50-AE47-62A5AE70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61D4-C154-44C8-9983-953AC82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3C83-52AC-4C7F-86C7-AD3A04BB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F3BD-CA5C-4DBE-820F-2A0C6897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8089-F6DD-4896-A110-92E3DA8BE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113D-1213-4BD8-B0A0-71AAE8EDE637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AE4F-6447-445D-924B-069AA83C4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048A-2ABC-428E-8AE3-D9CEE502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lc.worldbank.org/content/les-fondements-de-lapprentiss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34D80D-C7B5-4DD5-B203-A917EA867B15}"/>
              </a:ext>
            </a:extLst>
          </p:cNvPr>
          <p:cNvSpPr txBox="1"/>
          <p:nvPr/>
        </p:nvSpPr>
        <p:spPr>
          <a:xfrm>
            <a:off x="3295135" y="5939480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Sign-up &amp; login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5348F-7B0B-4CC5-A861-280E3BB2D15D}"/>
              </a:ext>
            </a:extLst>
          </p:cNvPr>
          <p:cNvSpPr txBox="1"/>
          <p:nvPr/>
        </p:nvSpPr>
        <p:spPr>
          <a:xfrm>
            <a:off x="5754130" y="5939479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290" y="773279"/>
            <a:ext cx="11361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err="1"/>
              <a:t>Suivre</a:t>
            </a:r>
            <a:r>
              <a:rPr lang="en-IN" sz="4000" b="1" dirty="0"/>
              <a:t> des </a:t>
            </a:r>
            <a:r>
              <a:rPr lang="en-IN" sz="4000" b="1" dirty="0" err="1"/>
              <a:t>cours</a:t>
            </a:r>
            <a:r>
              <a:rPr lang="en-IN" sz="4000" b="1" dirty="0"/>
              <a:t> Grow Learn Connect</a:t>
            </a:r>
          </a:p>
          <a:p>
            <a:pPr algn="ctr"/>
            <a:r>
              <a:rPr lang="en-IN" sz="4000" b="1" dirty="0"/>
              <a:t>Sur la </a:t>
            </a:r>
            <a:r>
              <a:rPr lang="en-IN" sz="4000" b="1" dirty="0" err="1"/>
              <a:t>plateforme</a:t>
            </a:r>
            <a:r>
              <a:rPr lang="en-IN" sz="4000" b="1" dirty="0"/>
              <a:t> de </a:t>
            </a:r>
            <a:r>
              <a:rPr lang="en-IN" sz="4000" b="1" dirty="0" err="1"/>
              <a:t>l’institut</a:t>
            </a:r>
            <a:r>
              <a:rPr lang="en-IN" sz="4000" b="1" dirty="0"/>
              <a:t> de </a:t>
            </a:r>
            <a:r>
              <a:rPr lang="en-IN" sz="4000" b="1" dirty="0" err="1"/>
              <a:t>l’apprentissage</a:t>
            </a:r>
            <a:r>
              <a:rPr lang="en-IN" sz="4000" b="1" dirty="0"/>
              <a:t> </a:t>
            </a:r>
            <a:r>
              <a:rPr lang="en-IN" sz="4000" b="1" dirty="0" err="1"/>
              <a:t>ouvert</a:t>
            </a:r>
            <a:r>
              <a:rPr lang="en-IN" sz="4000" b="1" dirty="0"/>
              <a:t> (OLC)</a:t>
            </a:r>
          </a:p>
          <a:p>
            <a:pPr algn="ctr"/>
            <a:endParaRPr lang="en-IN" sz="2400" b="1" dirty="0"/>
          </a:p>
          <a:p>
            <a:pPr algn="ctr"/>
            <a:endParaRPr lang="en-IN" sz="2400" b="1" dirty="0"/>
          </a:p>
          <a:p>
            <a:pPr algn="ctr"/>
            <a:r>
              <a:rPr lang="en-IN" sz="2400" b="1" dirty="0"/>
              <a:t>Les instructions </a:t>
            </a:r>
            <a:r>
              <a:rPr lang="en-IN" sz="2400" b="1" dirty="0" err="1"/>
              <a:t>d’enregistrement</a:t>
            </a:r>
            <a:endParaRPr lang="en-IN" sz="2400" b="1" dirty="0"/>
          </a:p>
          <a:p>
            <a:pPr algn="ctr"/>
            <a:r>
              <a:rPr lang="en-IN" sz="2400" b="1" dirty="0"/>
              <a:t>et de connection (Login) </a:t>
            </a:r>
            <a:endParaRPr lang="en-IN" sz="28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85321" y="5579165"/>
            <a:ext cx="3706680" cy="126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11B43-CBC9-4B19-A75D-82F72457B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" y="5765684"/>
            <a:ext cx="2367170" cy="97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63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44F69-58AD-44B0-A136-8496FFF310E5}"/>
              </a:ext>
            </a:extLst>
          </p:cNvPr>
          <p:cNvSpPr txBox="1"/>
          <p:nvPr/>
        </p:nvSpPr>
        <p:spPr>
          <a:xfrm>
            <a:off x="94445" y="565493"/>
            <a:ext cx="1200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err="1"/>
              <a:t>Quand</a:t>
            </a:r>
            <a:r>
              <a:rPr lang="en-IN" dirty="0"/>
              <a:t> </a:t>
            </a:r>
            <a:r>
              <a:rPr lang="en-IN" dirty="0" err="1"/>
              <a:t>vous</a:t>
            </a:r>
            <a:r>
              <a:rPr lang="en-IN" dirty="0"/>
              <a:t> </a:t>
            </a:r>
            <a:r>
              <a:rPr lang="en-IN" dirty="0" err="1"/>
              <a:t>cliquez</a:t>
            </a:r>
            <a:r>
              <a:rPr lang="en-IN" dirty="0"/>
              <a:t> sur le lien du </a:t>
            </a:r>
            <a:r>
              <a:rPr lang="en-IN" dirty="0" err="1"/>
              <a:t>cours</a:t>
            </a:r>
            <a:r>
              <a:rPr lang="en-IN" dirty="0"/>
              <a:t>, </a:t>
            </a:r>
            <a:r>
              <a:rPr lang="en-IN" dirty="0" err="1"/>
              <a:t>vous</a:t>
            </a:r>
            <a:r>
              <a:rPr lang="en-IN" dirty="0"/>
              <a:t> </a:t>
            </a:r>
            <a:r>
              <a:rPr lang="en-IN" dirty="0" err="1"/>
              <a:t>serez</a:t>
            </a:r>
            <a:r>
              <a:rPr lang="en-IN" dirty="0"/>
              <a:t> </a:t>
            </a:r>
            <a:r>
              <a:rPr lang="en-IN" dirty="0" err="1"/>
              <a:t>amené</a:t>
            </a:r>
            <a:r>
              <a:rPr lang="en-IN" dirty="0"/>
              <a:t> </a:t>
            </a:r>
            <a:r>
              <a:rPr lang="fr-CA" dirty="0"/>
              <a:t>à</a:t>
            </a:r>
            <a:r>
              <a:rPr lang="en-IN" dirty="0"/>
              <a:t> la </a:t>
            </a:r>
            <a:r>
              <a:rPr lang="en-IN" dirty="0" err="1"/>
              <a:t>plateforme</a:t>
            </a:r>
            <a:r>
              <a:rPr lang="en-IN" dirty="0"/>
              <a:t> qui </a:t>
            </a:r>
            <a:r>
              <a:rPr lang="en-IN" dirty="0" err="1"/>
              <a:t>héberge</a:t>
            </a:r>
            <a:r>
              <a:rPr lang="en-IN" dirty="0"/>
              <a:t> le </a:t>
            </a:r>
            <a:r>
              <a:rPr lang="en-IN" dirty="0" err="1"/>
              <a:t>cours</a:t>
            </a:r>
            <a:r>
              <a:rPr lang="en-IN" dirty="0"/>
              <a:t>, </a:t>
            </a:r>
            <a:r>
              <a:rPr lang="en-IN" dirty="0" err="1"/>
              <a:t>l’institut</a:t>
            </a:r>
            <a:r>
              <a:rPr lang="en-IN" dirty="0"/>
              <a:t> de </a:t>
            </a:r>
            <a:r>
              <a:rPr lang="en-IN" dirty="0" err="1"/>
              <a:t>l’apprentissage</a:t>
            </a:r>
            <a:r>
              <a:rPr lang="en-IN" dirty="0"/>
              <a:t> </a:t>
            </a:r>
            <a:r>
              <a:rPr lang="en-IN" dirty="0" err="1"/>
              <a:t>ouvert</a:t>
            </a:r>
            <a:r>
              <a:rPr lang="en-IN" dirty="0"/>
              <a:t> de la Banque </a:t>
            </a:r>
            <a:r>
              <a:rPr lang="en-IN" dirty="0" err="1"/>
              <a:t>Mondiale</a:t>
            </a:r>
            <a:r>
              <a:rPr lang="en-IN" dirty="0"/>
              <a:t> (OLC)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A5660-818E-45BD-A980-8A24FE7E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27" y="1211824"/>
            <a:ext cx="10123936" cy="474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3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1717384"/>
            <a:ext cx="9498140" cy="4415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171566" y="619285"/>
            <a:ext cx="121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Par la suite,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serez</a:t>
            </a:r>
            <a:r>
              <a:rPr lang="en-US" dirty="0"/>
              <a:t> </a:t>
            </a:r>
            <a:r>
              <a:rPr lang="en-US" dirty="0" err="1"/>
              <a:t>redirigé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l’écran</a:t>
            </a:r>
            <a:r>
              <a:rPr lang="en-US" dirty="0"/>
              <a:t> ci-bas qui </a:t>
            </a:r>
            <a:r>
              <a:rPr lang="en-US" dirty="0" err="1"/>
              <a:t>offre</a:t>
            </a:r>
            <a:r>
              <a:rPr lang="en-US" dirty="0"/>
              <a:t> deux options: connection (log in) </a:t>
            </a:r>
            <a:r>
              <a:rPr lang="en-US" dirty="0" err="1"/>
              <a:t>ou</a:t>
            </a:r>
            <a:r>
              <a:rPr lang="en-US" dirty="0"/>
              <a:t> creation de </a:t>
            </a:r>
            <a:r>
              <a:rPr lang="en-US" dirty="0" err="1"/>
              <a:t>compte</a:t>
            </a:r>
            <a:r>
              <a:rPr lang="en-US" dirty="0"/>
              <a:t> . 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un </a:t>
            </a:r>
            <a:r>
              <a:rPr lang="en-US" dirty="0" err="1"/>
              <a:t>compte</a:t>
            </a:r>
            <a:r>
              <a:rPr lang="en-US" dirty="0"/>
              <a:t> sur OLC, </a:t>
            </a:r>
            <a:r>
              <a:rPr lang="en-US" dirty="0" err="1"/>
              <a:t>utilisez</a:t>
            </a:r>
            <a:r>
              <a:rPr lang="en-US" dirty="0"/>
              <a:t>-le pour </a:t>
            </a:r>
            <a:r>
              <a:rPr lang="en-US" dirty="0" err="1"/>
              <a:t>vous</a:t>
            </a:r>
            <a:r>
              <a:rPr lang="en-US" dirty="0"/>
              <a:t> connecter . </a:t>
            </a:r>
            <a:r>
              <a:rPr lang="en-US" dirty="0" err="1"/>
              <a:t>Sinon</a:t>
            </a:r>
            <a:r>
              <a:rPr lang="en-US" dirty="0"/>
              <a:t>,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compte</a:t>
            </a:r>
            <a:r>
              <a:rPr lang="en-US" dirty="0"/>
              <a:t>, </a:t>
            </a:r>
            <a:r>
              <a:rPr lang="en-US" dirty="0" err="1"/>
              <a:t>cliquez</a:t>
            </a:r>
            <a:r>
              <a:rPr lang="en-US" dirty="0"/>
              <a:t> sur “Create Account”. </a:t>
            </a:r>
          </a:p>
        </p:txBody>
      </p:sp>
    </p:spTree>
    <p:extLst>
      <p:ext uri="{BB962C8B-B14F-4D97-AF65-F5344CB8AC3E}">
        <p14:creationId xmlns:p14="http://schemas.microsoft.com/office/powerpoint/2010/main" val="422013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337780" y="467079"/>
            <a:ext cx="11516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email et </a:t>
            </a:r>
            <a:r>
              <a:rPr lang="en-US" dirty="0" err="1"/>
              <a:t>cliquez</a:t>
            </a:r>
            <a:r>
              <a:rPr lang="en-US" dirty="0"/>
              <a:t> sur le bouton “Send Verification Code”. </a:t>
            </a:r>
            <a:r>
              <a:rPr lang="fr-CA" dirty="0"/>
              <a:t>Consultez ensuite votre email, celui que vous venez d’indiquer</a:t>
            </a:r>
            <a:r>
              <a:rPr lang="en-IN" dirty="0"/>
              <a:t>, </a:t>
            </a:r>
            <a:r>
              <a:rPr lang="en-IN" dirty="0" err="1"/>
              <a:t>vous</a:t>
            </a:r>
            <a:r>
              <a:rPr lang="en-IN" dirty="0"/>
              <a:t> y </a:t>
            </a:r>
            <a:r>
              <a:rPr lang="en-IN" dirty="0" err="1"/>
              <a:t>trouverez</a:t>
            </a:r>
            <a:r>
              <a:rPr lang="en-IN" dirty="0"/>
              <a:t> un code </a:t>
            </a:r>
            <a:r>
              <a:rPr lang="en-IN" dirty="0" err="1"/>
              <a:t>envoyé</a:t>
            </a:r>
            <a:r>
              <a:rPr lang="en-IN" dirty="0"/>
              <a:t> par le </a:t>
            </a:r>
            <a:r>
              <a:rPr lang="en-IN" dirty="0" err="1"/>
              <a:t>système</a:t>
            </a:r>
            <a:r>
              <a:rPr lang="en-US" dirty="0"/>
              <a:t> Microsoft de la part de la Banque </a:t>
            </a:r>
            <a:r>
              <a:rPr lang="en-US" dirty="0" err="1"/>
              <a:t>Mondiale</a:t>
            </a:r>
            <a:r>
              <a:rPr lang="en-US" dirty="0"/>
              <a:t>.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0DAE5-EB94-4E66-B82E-815AF3C7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42696"/>
            <a:ext cx="11077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681038"/>
            <a:ext cx="1193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4. </a:t>
            </a:r>
            <a:r>
              <a:rPr lang="en-IN" dirty="0" err="1"/>
              <a:t>Retournez</a:t>
            </a:r>
            <a:r>
              <a:rPr lang="en-IN" dirty="0"/>
              <a:t> sur la page </a:t>
            </a:r>
            <a:r>
              <a:rPr lang="en-IN" dirty="0" err="1"/>
              <a:t>d’enregistrement</a:t>
            </a:r>
            <a:r>
              <a:rPr lang="en-IN" dirty="0"/>
              <a:t> de la </a:t>
            </a:r>
            <a:r>
              <a:rPr lang="en-IN" dirty="0" err="1"/>
              <a:t>plateforme</a:t>
            </a:r>
            <a:r>
              <a:rPr lang="en-IN" dirty="0"/>
              <a:t> OLC et </a:t>
            </a:r>
            <a:r>
              <a:rPr lang="en-IN" dirty="0" err="1"/>
              <a:t>insérez</a:t>
            </a:r>
            <a:r>
              <a:rPr lang="en-IN" dirty="0"/>
              <a:t> le code </a:t>
            </a:r>
            <a:r>
              <a:rPr lang="en-IN" dirty="0" err="1"/>
              <a:t>reçu</a:t>
            </a:r>
            <a:r>
              <a:rPr lang="en-IN" dirty="0"/>
              <a:t>, </a:t>
            </a:r>
            <a:r>
              <a:rPr lang="en-IN" dirty="0" err="1"/>
              <a:t>puis</a:t>
            </a:r>
            <a:r>
              <a:rPr lang="en-IN" dirty="0"/>
              <a:t> </a:t>
            </a:r>
            <a:r>
              <a:rPr lang="en-IN" dirty="0" err="1"/>
              <a:t>cliquez</a:t>
            </a:r>
            <a:r>
              <a:rPr lang="en-IN" dirty="0"/>
              <a:t> sur “Verify Code”.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E34E-4A6F-48BB-A875-163CA1CD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0" y="1290637"/>
            <a:ext cx="87725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29B03-C517-41B0-B25A-5346D51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3" y="1212490"/>
            <a:ext cx="7604055" cy="514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98536-72E4-43F6-AE45-018654459373}"/>
              </a:ext>
            </a:extLst>
          </p:cNvPr>
          <p:cNvSpPr txBox="1"/>
          <p:nvPr/>
        </p:nvSpPr>
        <p:spPr>
          <a:xfrm>
            <a:off x="217315" y="411646"/>
            <a:ext cx="1146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5. Une </a:t>
            </a:r>
            <a:r>
              <a:rPr lang="en-US" sz="1800" dirty="0" err="1"/>
              <a:t>fois</a:t>
            </a:r>
            <a:r>
              <a:rPr lang="en-US" sz="1800" dirty="0"/>
              <a:t> le code </a:t>
            </a:r>
            <a:r>
              <a:rPr lang="en-US" sz="1800" dirty="0" err="1"/>
              <a:t>validé</a:t>
            </a:r>
            <a:r>
              <a:rPr lang="en-US" sz="1800" dirty="0"/>
              <a:t>, </a:t>
            </a:r>
            <a:r>
              <a:rPr lang="en-US" sz="1800" dirty="0" err="1"/>
              <a:t>remplissez</a:t>
            </a:r>
            <a:r>
              <a:rPr lang="en-US" sz="1800" dirty="0"/>
              <a:t> les </a:t>
            </a:r>
            <a:r>
              <a:rPr lang="en-US" sz="1800" dirty="0" err="1"/>
              <a:t>autres</a:t>
            </a:r>
            <a:r>
              <a:rPr lang="en-US" sz="1800" dirty="0"/>
              <a:t> champs ci-bas: mot de passe (new Password, confirm New Password) </a:t>
            </a:r>
            <a:r>
              <a:rPr lang="en-US" dirty="0"/>
              <a:t>, </a:t>
            </a:r>
            <a:r>
              <a:rPr lang="en-US" dirty="0" err="1"/>
              <a:t>prénom</a:t>
            </a:r>
            <a:r>
              <a:rPr lang="en-US" dirty="0"/>
              <a:t> (First Name), nom de </a:t>
            </a:r>
            <a:r>
              <a:rPr lang="en-US" dirty="0" err="1"/>
              <a:t>famille</a:t>
            </a:r>
            <a:r>
              <a:rPr lang="en-US" dirty="0"/>
              <a:t> (Last Name), </a:t>
            </a:r>
            <a:r>
              <a:rPr lang="en-US" dirty="0" err="1"/>
              <a:t>ensuite</a:t>
            </a:r>
            <a:r>
              <a:rPr lang="en-US" dirty="0"/>
              <a:t>, </a:t>
            </a:r>
            <a:r>
              <a:rPr lang="en-US" dirty="0" err="1"/>
              <a:t>cliquez</a:t>
            </a:r>
            <a:r>
              <a:rPr lang="en-US" dirty="0"/>
              <a:t> sur le bouton “Create”. </a:t>
            </a:r>
            <a:r>
              <a:rPr lang="fr-CA" dirty="0"/>
              <a:t>Attention: votre mot de passe doit comporter au moins</a:t>
            </a:r>
            <a:r>
              <a:rPr lang="en-US" dirty="0"/>
              <a:t> 3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suit: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majuscule,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minuscule, un </a:t>
            </a:r>
            <a:r>
              <a:rPr lang="en-US" dirty="0" err="1"/>
              <a:t>chiffre</a:t>
            </a:r>
            <a:r>
              <a:rPr lang="en-US" dirty="0"/>
              <a:t>, un </a:t>
            </a:r>
            <a:r>
              <a:rPr lang="en-US" dirty="0" err="1"/>
              <a:t>symbole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3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552426"/>
            <a:ext cx="11930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fr-FR" dirty="0"/>
              <a:t>être immédiatement redirigé vers les cours GLC, sinon, recherchez-les par leurs noms, ou ins</a:t>
            </a:r>
            <a:r>
              <a:rPr lang="fr-CA" dirty="0" err="1"/>
              <a:t>érer</a:t>
            </a:r>
            <a:r>
              <a:rPr lang="fr-CA" dirty="0"/>
              <a:t> </a:t>
            </a:r>
            <a:r>
              <a:rPr lang="fr-FR" dirty="0"/>
              <a:t>leurs </a:t>
            </a:r>
            <a:r>
              <a:rPr lang="fr-FR"/>
              <a:t>URL (</a:t>
            </a:r>
            <a:r>
              <a:rPr lang="fr-FR" dirty="0"/>
              <a:t>en bleu ci-bas) dans la ligne d'adresse: C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</a:t>
            </a:r>
            <a:r>
              <a:rPr lang="en-US" dirty="0" err="1"/>
              <a:t>anglais</a:t>
            </a:r>
            <a:r>
              <a:rPr lang="en-US" dirty="0"/>
              <a:t>): </a:t>
            </a:r>
            <a:r>
              <a:rPr lang="en-US" dirty="0">
                <a:solidFill>
                  <a:srgbClr val="0070C0"/>
                </a:solidFill>
              </a:rPr>
              <a:t>https://olc.worldbank.org/content/foundations-learning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 dirty="0" err="1"/>
              <a:t>fondements</a:t>
            </a:r>
            <a:r>
              <a:rPr lang="en-US" dirty="0"/>
              <a:t> de </a:t>
            </a:r>
            <a:r>
              <a:rPr lang="en-US" dirty="0" err="1"/>
              <a:t>l'apprentissage</a:t>
            </a:r>
            <a:r>
              <a:rPr lang="en-US" dirty="0"/>
              <a:t> (</a:t>
            </a:r>
            <a:r>
              <a:rPr lang="en-US" dirty="0" err="1"/>
              <a:t>français</a:t>
            </a:r>
            <a:r>
              <a:rPr lang="en-US" dirty="0"/>
              <a:t>):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https://olc.worldbank.org/content/les-fondements-de-lapprentissage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</a:t>
            </a:r>
            <a:r>
              <a:rPr lang="en-US" dirty="0" err="1"/>
              <a:t>anglais</a:t>
            </a:r>
            <a:r>
              <a:rPr lang="en-US" dirty="0"/>
              <a:t>): </a:t>
            </a:r>
            <a:r>
              <a:rPr lang="en-US" dirty="0">
                <a:solidFill>
                  <a:srgbClr val="0070C0"/>
                </a:solidFill>
              </a:rPr>
              <a:t>https://olc.worldbank.org/content/finding-your-path-facilitation-self-paced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mode </a:t>
            </a:r>
            <a:r>
              <a:rPr lang="en-US" dirty="0" err="1"/>
              <a:t>d’animation</a:t>
            </a:r>
            <a:r>
              <a:rPr lang="en-US" dirty="0"/>
              <a:t> (</a:t>
            </a:r>
            <a:r>
              <a:rPr lang="en-US" dirty="0" err="1"/>
              <a:t>français</a:t>
            </a:r>
            <a:r>
              <a:rPr lang="en-US" dirty="0"/>
              <a:t>): </a:t>
            </a:r>
            <a:r>
              <a:rPr lang="en-US" dirty="0">
                <a:solidFill>
                  <a:srgbClr val="0070C0"/>
                </a:solidFill>
              </a:rPr>
              <a:t>https://olc.worldbank.org/content/</a:t>
            </a:r>
            <a:r>
              <a:rPr lang="en-US" dirty="0" err="1">
                <a:solidFill>
                  <a:srgbClr val="0070C0"/>
                </a:solidFill>
              </a:rPr>
              <a:t>trouver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 err="1">
                <a:solidFill>
                  <a:srgbClr val="0070C0"/>
                </a:solidFill>
              </a:rPr>
              <a:t>votre</a:t>
            </a:r>
            <a:r>
              <a:rPr lang="en-US" dirty="0">
                <a:solidFill>
                  <a:srgbClr val="0070C0"/>
                </a:solidFill>
              </a:rPr>
              <a:t>-mode-</a:t>
            </a:r>
            <a:r>
              <a:rPr lang="en-US" dirty="0" err="1">
                <a:solidFill>
                  <a:srgbClr val="0070C0"/>
                </a:solidFill>
              </a:rPr>
              <a:t>d’animation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ajoutés</a:t>
            </a:r>
            <a:r>
              <a:rPr lang="en-US" dirty="0"/>
              <a:t> </a:t>
            </a:r>
            <a:r>
              <a:rPr lang="en-US" dirty="0" err="1"/>
              <a:t>bientôt</a:t>
            </a:r>
            <a:r>
              <a:rPr lang="en-US" dirty="0"/>
              <a:t>. </a:t>
            </a:r>
            <a:r>
              <a:rPr lang="en-US" dirty="0" err="1"/>
              <a:t>Restez</a:t>
            </a:r>
            <a:r>
              <a:rPr lang="en-US" dirty="0"/>
              <a:t> </a:t>
            </a:r>
            <a:r>
              <a:rPr lang="en-US" dirty="0" err="1"/>
              <a:t>attentif</a:t>
            </a:r>
            <a:r>
              <a:rPr lang="en-US" dirty="0"/>
              <a:t> à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annonces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BON APPRENTISSAGE AVEC GROW LEARN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3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390</Words>
  <Application>Microsoft Office PowerPoint</Application>
  <PresentationFormat>Widescreen</PresentationFormat>
  <Paragraphs>30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 Dan Du</dc:creator>
  <cp:lastModifiedBy>Anna Pecot</cp:lastModifiedBy>
  <cp:revision>82</cp:revision>
  <dcterms:created xsi:type="dcterms:W3CDTF">2018-06-21T17:51:06Z</dcterms:created>
  <dcterms:modified xsi:type="dcterms:W3CDTF">2020-11-20T23:49:19Z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C90CA65F-DBE6-405F-A414-E473404882FE</vt:lpwstr>
  </property>
  <property fmtid="{D5CDD505-2E9C-101B-9397-08002B2CF9AE}" pid="3" name="ArticulatePath">
    <vt:lpwstr>Presentation2</vt:lpwstr>
  </property>
</Properties>
</file>